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B9271-AA22-4CBA-8557-D8330D5A27A0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EC9ECA7-FEE4-404F-92A3-5F862FA8A374}">
      <dgm:prSet phldrT="[文字]"/>
      <dgm:spPr/>
      <dgm:t>
        <a:bodyPr/>
        <a:lstStyle/>
        <a:p>
          <a:r>
            <a:rPr lang="zh-TW" b="1" dirty="0" smtClean="0">
              <a:solidFill>
                <a:schemeClr val="bg1"/>
              </a:solidFill>
            </a:rPr>
            <a:t>針對基金財務問題，釐清權利義務。</a:t>
          </a:r>
          <a:endParaRPr lang="en-US" altLang="zh-TW" b="1" dirty="0" smtClean="0">
            <a:solidFill>
              <a:schemeClr val="bg1"/>
            </a:solidFill>
          </a:endParaRPr>
        </a:p>
        <a:p>
          <a:r>
            <a:rPr lang="zh-TW" altLang="en-US" dirty="0" smtClean="0">
              <a:solidFill>
                <a:schemeClr val="bg1"/>
              </a:solidFill>
              <a:latin typeface="新細明體"/>
              <a:ea typeface="新細明體"/>
            </a:rPr>
            <a:t>（</a:t>
          </a:r>
          <a:r>
            <a:rPr lang="zh-TW" dirty="0" smtClean="0">
              <a:solidFill>
                <a:schemeClr val="bg1"/>
              </a:solidFill>
            </a:rPr>
            <a:t>與退撫基金無關之其他給付，除了優惠存款制度可逐步調降外，不應變動。</a:t>
          </a:r>
          <a:r>
            <a:rPr lang="zh-TW" altLang="en-US" dirty="0" smtClean="0">
              <a:solidFill>
                <a:schemeClr val="bg1"/>
              </a:solidFill>
              <a:latin typeface="標楷體"/>
              <a:ea typeface="標楷體"/>
            </a:rPr>
            <a:t>）</a:t>
          </a:r>
          <a:endParaRPr lang="zh-TW" altLang="en-US" dirty="0">
            <a:solidFill>
              <a:schemeClr val="bg1"/>
            </a:solidFill>
          </a:endParaRPr>
        </a:p>
      </dgm:t>
    </dgm:pt>
    <dgm:pt modelId="{67A1B977-76F9-4C31-8A4D-09F299B0A48D}" type="parTrans" cxnId="{09F46D97-A872-4097-8556-2A6093F8364D}">
      <dgm:prSet/>
      <dgm:spPr/>
      <dgm:t>
        <a:bodyPr/>
        <a:lstStyle/>
        <a:p>
          <a:endParaRPr lang="zh-TW" altLang="en-US"/>
        </a:p>
      </dgm:t>
    </dgm:pt>
    <dgm:pt modelId="{5177B5A9-F646-46D9-AA38-50073FA137A1}" type="sibTrans" cxnId="{09F46D97-A872-4097-8556-2A6093F8364D}">
      <dgm:prSet/>
      <dgm:spPr/>
      <dgm:t>
        <a:bodyPr/>
        <a:lstStyle/>
        <a:p>
          <a:endParaRPr lang="zh-TW" altLang="en-US"/>
        </a:p>
      </dgm:t>
    </dgm:pt>
    <dgm:pt modelId="{D944BEF3-EE28-41E2-8FCB-30076441DA9A}">
      <dgm:prSet phldrT="[文字]"/>
      <dgm:spPr/>
      <dgm:t>
        <a:bodyPr/>
        <a:lstStyle/>
        <a:p>
          <a:r>
            <a:rPr lang="zh-TW" b="1" dirty="0" smtClean="0">
              <a:solidFill>
                <a:schemeClr val="bg1"/>
              </a:solidFill>
            </a:rPr>
            <a:t>將政府</a:t>
          </a:r>
          <a:r>
            <a:rPr lang="en-US" b="1" dirty="0" smtClean="0">
              <a:solidFill>
                <a:schemeClr val="bg1"/>
              </a:solidFill>
            </a:rPr>
            <a:t>(</a:t>
          </a:r>
          <a:r>
            <a:rPr lang="zh-TW" b="1" dirty="0" smtClean="0">
              <a:solidFill>
                <a:schemeClr val="bg1"/>
              </a:solidFill>
            </a:rPr>
            <a:t>雇主</a:t>
          </a:r>
          <a:r>
            <a:rPr lang="en-US" b="1" dirty="0" smtClean="0">
              <a:solidFill>
                <a:schemeClr val="bg1"/>
              </a:solidFill>
            </a:rPr>
            <a:t>)</a:t>
          </a:r>
          <a:r>
            <a:rPr lang="zh-TW" b="1" dirty="0" smtClean="0">
              <a:solidFill>
                <a:schemeClr val="bg1"/>
              </a:solidFill>
            </a:rPr>
            <a:t>與公教</a:t>
          </a:r>
          <a:r>
            <a:rPr lang="en-US" b="1" dirty="0" smtClean="0">
              <a:solidFill>
                <a:schemeClr val="bg1"/>
              </a:solidFill>
            </a:rPr>
            <a:t>(</a:t>
          </a:r>
          <a:r>
            <a:rPr lang="zh-TW" b="1" dirty="0" smtClean="0">
              <a:solidFill>
                <a:schemeClr val="bg1"/>
              </a:solidFill>
            </a:rPr>
            <a:t>受雇者</a:t>
          </a:r>
          <a:r>
            <a:rPr lang="en-US" b="1" dirty="0" smtClean="0">
              <a:solidFill>
                <a:schemeClr val="bg1"/>
              </a:solidFill>
            </a:rPr>
            <a:t>)</a:t>
          </a:r>
          <a:r>
            <a:rPr lang="zh-TW" b="1" dirty="0" smtClean="0">
              <a:solidFill>
                <a:schemeClr val="bg1"/>
              </a:solidFill>
            </a:rPr>
            <a:t>的權利義務釐清</a:t>
          </a:r>
          <a:endParaRPr lang="zh-TW" altLang="en-US" b="1" dirty="0">
            <a:solidFill>
              <a:schemeClr val="bg1"/>
            </a:solidFill>
          </a:endParaRPr>
        </a:p>
      </dgm:t>
    </dgm:pt>
    <dgm:pt modelId="{7855ADE1-D5C1-4B08-B909-275C7CBE2CBD}" type="parTrans" cxnId="{D6108713-61C0-4D37-BA89-AE2863BB7AEA}">
      <dgm:prSet/>
      <dgm:spPr/>
      <dgm:t>
        <a:bodyPr/>
        <a:lstStyle/>
        <a:p>
          <a:endParaRPr lang="zh-TW" altLang="en-US"/>
        </a:p>
      </dgm:t>
    </dgm:pt>
    <dgm:pt modelId="{8D9F68E0-2B76-40E3-9583-9071637E0B1C}" type="sibTrans" cxnId="{D6108713-61C0-4D37-BA89-AE2863BB7AEA}">
      <dgm:prSet/>
      <dgm:spPr/>
      <dgm:t>
        <a:bodyPr/>
        <a:lstStyle/>
        <a:p>
          <a:endParaRPr lang="zh-TW" altLang="en-US"/>
        </a:p>
      </dgm:t>
    </dgm:pt>
    <dgm:pt modelId="{A1ECE271-81D4-4221-BC01-8428526F16BB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b="1" dirty="0" smtClean="0">
              <a:solidFill>
                <a:srgbClr val="FF0000"/>
              </a:solidFill>
            </a:rPr>
            <a:t>共同「補繳」</a:t>
          </a:r>
          <a:r>
            <a:rPr lang="zh-TW" altLang="en-US" sz="1600" b="1" dirty="0" smtClean="0">
              <a:solidFill>
                <a:schemeClr val="bg1"/>
              </a:solidFill>
            </a:rPr>
            <a:t>入基金，並由</a:t>
          </a:r>
          <a:r>
            <a:rPr lang="zh-TW" altLang="en-US" sz="1600" b="1" dirty="0" smtClean="0">
              <a:solidFill>
                <a:srgbClr val="FF0000"/>
              </a:solidFill>
            </a:rPr>
            <a:t>政府負最後支付責任</a:t>
          </a:r>
          <a:r>
            <a:rPr lang="zh-TW" altLang="en-US" sz="1600" b="1" dirty="0" smtClean="0">
              <a:solidFill>
                <a:schemeClr val="bg1"/>
              </a:solidFill>
            </a:rPr>
            <a:t>。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dirty="0"/>
        </a:p>
      </dgm:t>
    </dgm:pt>
    <dgm:pt modelId="{51DCCD3C-BB3A-4860-911D-E899352DAB42}" type="parTrans" cxnId="{CD32F4FD-14FC-4BE0-BB13-86ADBF2AAE55}">
      <dgm:prSet/>
      <dgm:spPr/>
      <dgm:t>
        <a:bodyPr/>
        <a:lstStyle/>
        <a:p>
          <a:endParaRPr lang="zh-TW" altLang="en-US"/>
        </a:p>
      </dgm:t>
    </dgm:pt>
    <dgm:pt modelId="{EBE38AE0-14A8-43A4-9E1D-A72E74414FFC}" type="sibTrans" cxnId="{CD32F4FD-14FC-4BE0-BB13-86ADBF2AAE55}">
      <dgm:prSet/>
      <dgm:spPr/>
      <dgm:t>
        <a:bodyPr/>
        <a:lstStyle/>
        <a:p>
          <a:endParaRPr lang="zh-TW" altLang="en-US"/>
        </a:p>
      </dgm:t>
    </dgm:pt>
    <dgm:pt modelId="{E5A6CF2F-85E3-4484-B2F3-DF165A9C4185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bg1"/>
              </a:solidFill>
            </a:rPr>
            <a:t>改革後，</a:t>
          </a:r>
          <a:r>
            <a:rPr lang="zh-TW" altLang="en-US" sz="1600" b="1" dirty="0" smtClean="0">
              <a:solidFill>
                <a:srgbClr val="FF0000"/>
              </a:solidFill>
            </a:rPr>
            <a:t>另立基金，</a:t>
          </a:r>
          <a:r>
            <a:rPr lang="zh-TW" altLang="en-US" sz="1600" b="1" dirty="0" smtClean="0">
              <a:solidFill>
                <a:schemeClr val="bg1"/>
              </a:solidFill>
            </a:rPr>
            <a:t>以免年輕世代承擔過去債務而白繳。</a:t>
          </a:r>
          <a:endParaRPr lang="zh-TW" altLang="en-US" sz="1600" b="1" dirty="0">
            <a:solidFill>
              <a:schemeClr val="bg1"/>
            </a:solidFill>
          </a:endParaRPr>
        </a:p>
      </dgm:t>
    </dgm:pt>
    <dgm:pt modelId="{794E93CD-FCE8-4A49-A339-CAC073BCCF1A}" type="parTrans" cxnId="{453028D8-4B48-405B-8C26-2449439546B3}">
      <dgm:prSet/>
      <dgm:spPr/>
      <dgm:t>
        <a:bodyPr/>
        <a:lstStyle/>
        <a:p>
          <a:endParaRPr lang="zh-TW" altLang="en-US"/>
        </a:p>
      </dgm:t>
    </dgm:pt>
    <dgm:pt modelId="{58C0633F-49DE-42CC-9B5D-02A7DBC1804F}" type="sibTrans" cxnId="{453028D8-4B48-405B-8C26-2449439546B3}">
      <dgm:prSet/>
      <dgm:spPr/>
      <dgm:t>
        <a:bodyPr/>
        <a:lstStyle/>
        <a:p>
          <a:endParaRPr lang="zh-TW" altLang="en-US"/>
        </a:p>
      </dgm:t>
    </dgm:pt>
    <dgm:pt modelId="{5BD74727-0DDE-42AE-977E-6035A1FBFABE}">
      <dgm:prSet phldrT="[文字]"/>
      <dgm:spPr/>
      <dgm:t>
        <a:bodyPr/>
        <a:lstStyle/>
        <a:p>
          <a:r>
            <a:rPr lang="zh-TW" b="1" dirty="0" smtClean="0">
              <a:solidFill>
                <a:schemeClr val="bg1"/>
              </a:solidFill>
            </a:rPr>
            <a:t>績效欠佳進行改善</a:t>
          </a:r>
          <a:endParaRPr lang="zh-TW" altLang="en-US" b="1" dirty="0">
            <a:solidFill>
              <a:schemeClr val="bg1"/>
            </a:solidFill>
          </a:endParaRPr>
        </a:p>
      </dgm:t>
    </dgm:pt>
    <dgm:pt modelId="{D171DF68-90A7-4177-B3F3-8C6D1BB4EA68}" type="parTrans" cxnId="{7974B2B8-0912-4C5A-BEF6-80101D7B4C86}">
      <dgm:prSet/>
      <dgm:spPr/>
      <dgm:t>
        <a:bodyPr/>
        <a:lstStyle/>
        <a:p>
          <a:endParaRPr lang="zh-TW" altLang="en-US"/>
        </a:p>
      </dgm:t>
    </dgm:pt>
    <dgm:pt modelId="{50F25146-A0D6-4CE1-A66A-52A8FBE83216}" type="sibTrans" cxnId="{7974B2B8-0912-4C5A-BEF6-80101D7B4C86}">
      <dgm:prSet/>
      <dgm:spPr/>
      <dgm:t>
        <a:bodyPr/>
        <a:lstStyle/>
        <a:p>
          <a:endParaRPr lang="zh-TW" altLang="en-US"/>
        </a:p>
      </dgm:t>
    </dgm:pt>
    <dgm:pt modelId="{16FEE0CD-24F7-4E1A-9A82-364F5B5B8E63}">
      <dgm:prSet phldrT="[文字]" custT="1"/>
      <dgm:spPr/>
      <dgm:t>
        <a:bodyPr/>
        <a:lstStyle/>
        <a:p>
          <a:r>
            <a:rPr lang="zh-TW" sz="1800" b="1" dirty="0" smtClean="0">
              <a:solidFill>
                <a:srgbClr val="FF0000"/>
              </a:solidFill>
            </a:rPr>
            <a:t>改造基金管理</a:t>
          </a:r>
          <a:r>
            <a:rPr lang="en-US" sz="1800" b="1" dirty="0" smtClean="0">
              <a:solidFill>
                <a:schemeClr val="bg1"/>
              </a:solidFill>
            </a:rPr>
            <a:t>(</a:t>
          </a:r>
          <a:r>
            <a:rPr lang="zh-TW" sz="1800" b="1" dirty="0" smtClean="0">
              <a:solidFill>
                <a:schemeClr val="bg1"/>
              </a:solidFill>
            </a:rPr>
            <a:t>全教總五大手術</a:t>
          </a:r>
          <a:r>
            <a:rPr lang="en-US" sz="1800" b="1" dirty="0" smtClean="0">
              <a:solidFill>
                <a:schemeClr val="bg1"/>
              </a:solidFill>
            </a:rPr>
            <a:t>)</a:t>
          </a:r>
          <a:endParaRPr lang="zh-TW" altLang="en-US" sz="1800" b="1" dirty="0">
            <a:solidFill>
              <a:schemeClr val="bg1"/>
            </a:solidFill>
          </a:endParaRPr>
        </a:p>
      </dgm:t>
    </dgm:pt>
    <dgm:pt modelId="{3142DC33-37BB-4729-845F-A649F3E6F11C}" type="parTrans" cxnId="{98D7713C-DEA0-444A-B84A-99364AA52B62}">
      <dgm:prSet/>
      <dgm:spPr/>
      <dgm:t>
        <a:bodyPr/>
        <a:lstStyle/>
        <a:p>
          <a:endParaRPr lang="zh-TW" altLang="en-US"/>
        </a:p>
      </dgm:t>
    </dgm:pt>
    <dgm:pt modelId="{7AF6879C-01A1-449D-BB16-3F75A68C02A1}" type="sibTrans" cxnId="{98D7713C-DEA0-444A-B84A-99364AA52B62}">
      <dgm:prSet/>
      <dgm:spPr/>
      <dgm:t>
        <a:bodyPr/>
        <a:lstStyle/>
        <a:p>
          <a:endParaRPr lang="zh-TW" altLang="en-US"/>
        </a:p>
      </dgm:t>
    </dgm:pt>
    <dgm:pt modelId="{D501472A-2546-4561-B3F4-9B637D2B31B9}" type="pres">
      <dgm:prSet presAssocID="{30AB9271-AA22-4CBA-8557-D8330D5A27A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30C66FF-1175-42DD-A390-E311DDB9F1AA}" type="pres">
      <dgm:prSet presAssocID="{6EC9ECA7-FEE4-404F-92A3-5F862FA8A374}" presName="vertOne" presStyleCnt="0"/>
      <dgm:spPr/>
    </dgm:pt>
    <dgm:pt modelId="{AC1CCDBD-D15F-4888-8E49-40CD745D17A8}" type="pres">
      <dgm:prSet presAssocID="{6EC9ECA7-FEE4-404F-92A3-5F862FA8A37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680C5E-BDEC-4FA5-B732-B167D3A5339A}" type="pres">
      <dgm:prSet presAssocID="{6EC9ECA7-FEE4-404F-92A3-5F862FA8A374}" presName="parTransOne" presStyleCnt="0"/>
      <dgm:spPr/>
    </dgm:pt>
    <dgm:pt modelId="{43A8F09A-9905-4A83-A050-0D18D5CD4D5F}" type="pres">
      <dgm:prSet presAssocID="{6EC9ECA7-FEE4-404F-92A3-5F862FA8A374}" presName="horzOne" presStyleCnt="0"/>
      <dgm:spPr/>
    </dgm:pt>
    <dgm:pt modelId="{8E4E58DC-E569-4D05-BABD-12906E79D898}" type="pres">
      <dgm:prSet presAssocID="{D944BEF3-EE28-41E2-8FCB-30076441DA9A}" presName="vertTwo" presStyleCnt="0"/>
      <dgm:spPr/>
    </dgm:pt>
    <dgm:pt modelId="{44770AB6-3527-4836-881F-EBC49934F529}" type="pres">
      <dgm:prSet presAssocID="{D944BEF3-EE28-41E2-8FCB-30076441DA9A}" presName="txTwo" presStyleLbl="node2" presStyleIdx="0" presStyleCnt="2" custScaleY="6572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514E4BE-CFEA-4B35-B429-9FBD209AF25E}" type="pres">
      <dgm:prSet presAssocID="{D944BEF3-EE28-41E2-8FCB-30076441DA9A}" presName="parTransTwo" presStyleCnt="0"/>
      <dgm:spPr/>
    </dgm:pt>
    <dgm:pt modelId="{0C765599-A3B8-4260-9C08-BB4E8DB22952}" type="pres">
      <dgm:prSet presAssocID="{D944BEF3-EE28-41E2-8FCB-30076441DA9A}" presName="horzTwo" presStyleCnt="0"/>
      <dgm:spPr/>
    </dgm:pt>
    <dgm:pt modelId="{648DBCC5-C0D7-4F29-B51B-97152A1D913A}" type="pres">
      <dgm:prSet presAssocID="{A1ECE271-81D4-4221-BC01-8428526F16BB}" presName="vertThree" presStyleCnt="0"/>
      <dgm:spPr/>
    </dgm:pt>
    <dgm:pt modelId="{4BE03C60-051E-4BDA-8151-7A601E87559E}" type="pres">
      <dgm:prSet presAssocID="{A1ECE271-81D4-4221-BC01-8428526F16B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BDAFB8A-CAB9-481D-9753-DDDA90B68032}" type="pres">
      <dgm:prSet presAssocID="{A1ECE271-81D4-4221-BC01-8428526F16BB}" presName="horzThree" presStyleCnt="0"/>
      <dgm:spPr/>
    </dgm:pt>
    <dgm:pt modelId="{AA8F4FF1-6833-44D2-8A6C-7BB412DCF30C}" type="pres">
      <dgm:prSet presAssocID="{EBE38AE0-14A8-43A4-9E1D-A72E74414FFC}" presName="sibSpaceThree" presStyleCnt="0"/>
      <dgm:spPr/>
    </dgm:pt>
    <dgm:pt modelId="{D5021377-4757-4867-B3EC-4F370FCDFAB8}" type="pres">
      <dgm:prSet presAssocID="{E5A6CF2F-85E3-4484-B2F3-DF165A9C4185}" presName="vertThree" presStyleCnt="0"/>
      <dgm:spPr/>
    </dgm:pt>
    <dgm:pt modelId="{3074B164-F62B-412F-9B8D-FAFE26A7DCD9}" type="pres">
      <dgm:prSet presAssocID="{E5A6CF2F-85E3-4484-B2F3-DF165A9C418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D919E22-40CA-4873-9FC9-A1F785869094}" type="pres">
      <dgm:prSet presAssocID="{E5A6CF2F-85E3-4484-B2F3-DF165A9C4185}" presName="horzThree" presStyleCnt="0"/>
      <dgm:spPr/>
    </dgm:pt>
    <dgm:pt modelId="{D1A13DE6-92C4-4443-8935-3E44EF07321A}" type="pres">
      <dgm:prSet presAssocID="{8D9F68E0-2B76-40E3-9583-9071637E0B1C}" presName="sibSpaceTwo" presStyleCnt="0"/>
      <dgm:spPr/>
    </dgm:pt>
    <dgm:pt modelId="{694FC045-340E-445C-ABEF-1873F66753E8}" type="pres">
      <dgm:prSet presAssocID="{5BD74727-0DDE-42AE-977E-6035A1FBFABE}" presName="vertTwo" presStyleCnt="0"/>
      <dgm:spPr/>
    </dgm:pt>
    <dgm:pt modelId="{897BF79E-277F-4D5E-8C75-04C7E8D1A2C7}" type="pres">
      <dgm:prSet presAssocID="{5BD74727-0DDE-42AE-977E-6035A1FBFABE}" presName="txTwo" presStyleLbl="node2" presStyleIdx="1" presStyleCnt="2" custScaleY="6709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8B43AC-CFA0-4372-AB7C-AF089C4BAD4D}" type="pres">
      <dgm:prSet presAssocID="{5BD74727-0DDE-42AE-977E-6035A1FBFABE}" presName="parTransTwo" presStyleCnt="0"/>
      <dgm:spPr/>
    </dgm:pt>
    <dgm:pt modelId="{721D33B9-95E4-471C-AA48-F8BFA5A8D2FF}" type="pres">
      <dgm:prSet presAssocID="{5BD74727-0DDE-42AE-977E-6035A1FBFABE}" presName="horzTwo" presStyleCnt="0"/>
      <dgm:spPr/>
    </dgm:pt>
    <dgm:pt modelId="{2C0D59D8-22F6-46FD-A83D-119FC7314F8C}" type="pres">
      <dgm:prSet presAssocID="{16FEE0CD-24F7-4E1A-9A82-364F5B5B8E63}" presName="vertThree" presStyleCnt="0"/>
      <dgm:spPr/>
    </dgm:pt>
    <dgm:pt modelId="{12159FE7-914E-46CA-8A75-B602FA8BE2FD}" type="pres">
      <dgm:prSet presAssocID="{16FEE0CD-24F7-4E1A-9A82-364F5B5B8E6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8BDDBCC-9BD0-4089-B7BF-F652DE3EBC58}" type="pres">
      <dgm:prSet presAssocID="{16FEE0CD-24F7-4E1A-9A82-364F5B5B8E63}" presName="horzThree" presStyleCnt="0"/>
      <dgm:spPr/>
    </dgm:pt>
  </dgm:ptLst>
  <dgm:cxnLst>
    <dgm:cxn modelId="{CD32F4FD-14FC-4BE0-BB13-86ADBF2AAE55}" srcId="{D944BEF3-EE28-41E2-8FCB-30076441DA9A}" destId="{A1ECE271-81D4-4221-BC01-8428526F16BB}" srcOrd="0" destOrd="0" parTransId="{51DCCD3C-BB3A-4860-911D-E899352DAB42}" sibTransId="{EBE38AE0-14A8-43A4-9E1D-A72E74414FFC}"/>
    <dgm:cxn modelId="{7974B2B8-0912-4C5A-BEF6-80101D7B4C86}" srcId="{6EC9ECA7-FEE4-404F-92A3-5F862FA8A374}" destId="{5BD74727-0DDE-42AE-977E-6035A1FBFABE}" srcOrd="1" destOrd="0" parTransId="{D171DF68-90A7-4177-B3F3-8C6D1BB4EA68}" sibTransId="{50F25146-A0D6-4CE1-A66A-52A8FBE83216}"/>
    <dgm:cxn modelId="{B38970D9-EEBE-470B-AC72-A7E83EC71F4E}" type="presOf" srcId="{D944BEF3-EE28-41E2-8FCB-30076441DA9A}" destId="{44770AB6-3527-4836-881F-EBC49934F529}" srcOrd="0" destOrd="0" presId="urn:microsoft.com/office/officeart/2005/8/layout/hierarchy4"/>
    <dgm:cxn modelId="{D6108713-61C0-4D37-BA89-AE2863BB7AEA}" srcId="{6EC9ECA7-FEE4-404F-92A3-5F862FA8A374}" destId="{D944BEF3-EE28-41E2-8FCB-30076441DA9A}" srcOrd="0" destOrd="0" parTransId="{7855ADE1-D5C1-4B08-B909-275C7CBE2CBD}" sibTransId="{8D9F68E0-2B76-40E3-9583-9071637E0B1C}"/>
    <dgm:cxn modelId="{76788C62-1099-45A8-AFD6-CDEC9AEE4886}" type="presOf" srcId="{16FEE0CD-24F7-4E1A-9A82-364F5B5B8E63}" destId="{12159FE7-914E-46CA-8A75-B602FA8BE2FD}" srcOrd="0" destOrd="0" presId="urn:microsoft.com/office/officeart/2005/8/layout/hierarchy4"/>
    <dgm:cxn modelId="{09F46D97-A872-4097-8556-2A6093F8364D}" srcId="{30AB9271-AA22-4CBA-8557-D8330D5A27A0}" destId="{6EC9ECA7-FEE4-404F-92A3-5F862FA8A374}" srcOrd="0" destOrd="0" parTransId="{67A1B977-76F9-4C31-8A4D-09F299B0A48D}" sibTransId="{5177B5A9-F646-46D9-AA38-50073FA137A1}"/>
    <dgm:cxn modelId="{503A4D45-A3F9-4C30-81F0-A7B495002549}" type="presOf" srcId="{5BD74727-0DDE-42AE-977E-6035A1FBFABE}" destId="{897BF79E-277F-4D5E-8C75-04C7E8D1A2C7}" srcOrd="0" destOrd="0" presId="urn:microsoft.com/office/officeart/2005/8/layout/hierarchy4"/>
    <dgm:cxn modelId="{62B5CB47-4B70-410F-B31E-D57B08D6B7F0}" type="presOf" srcId="{30AB9271-AA22-4CBA-8557-D8330D5A27A0}" destId="{D501472A-2546-4561-B3F4-9B637D2B31B9}" srcOrd="0" destOrd="0" presId="urn:microsoft.com/office/officeart/2005/8/layout/hierarchy4"/>
    <dgm:cxn modelId="{453028D8-4B48-405B-8C26-2449439546B3}" srcId="{D944BEF3-EE28-41E2-8FCB-30076441DA9A}" destId="{E5A6CF2F-85E3-4484-B2F3-DF165A9C4185}" srcOrd="1" destOrd="0" parTransId="{794E93CD-FCE8-4A49-A339-CAC073BCCF1A}" sibTransId="{58C0633F-49DE-42CC-9B5D-02A7DBC1804F}"/>
    <dgm:cxn modelId="{6066EE24-4F61-41D2-9C87-B36D22A319D5}" type="presOf" srcId="{6EC9ECA7-FEE4-404F-92A3-5F862FA8A374}" destId="{AC1CCDBD-D15F-4888-8E49-40CD745D17A8}" srcOrd="0" destOrd="0" presId="urn:microsoft.com/office/officeart/2005/8/layout/hierarchy4"/>
    <dgm:cxn modelId="{7B44EA15-6FCE-4519-A6FB-23127BF8A27C}" type="presOf" srcId="{A1ECE271-81D4-4221-BC01-8428526F16BB}" destId="{4BE03C60-051E-4BDA-8151-7A601E87559E}" srcOrd="0" destOrd="0" presId="urn:microsoft.com/office/officeart/2005/8/layout/hierarchy4"/>
    <dgm:cxn modelId="{98D7713C-DEA0-444A-B84A-99364AA52B62}" srcId="{5BD74727-0DDE-42AE-977E-6035A1FBFABE}" destId="{16FEE0CD-24F7-4E1A-9A82-364F5B5B8E63}" srcOrd="0" destOrd="0" parTransId="{3142DC33-37BB-4729-845F-A649F3E6F11C}" sibTransId="{7AF6879C-01A1-449D-BB16-3F75A68C02A1}"/>
    <dgm:cxn modelId="{1546E311-F465-42D9-9B65-F0B457E9AF25}" type="presOf" srcId="{E5A6CF2F-85E3-4484-B2F3-DF165A9C4185}" destId="{3074B164-F62B-412F-9B8D-FAFE26A7DCD9}" srcOrd="0" destOrd="0" presId="urn:microsoft.com/office/officeart/2005/8/layout/hierarchy4"/>
    <dgm:cxn modelId="{34D8F976-05FC-4DD3-B961-633F8EDDBCC3}" type="presParOf" srcId="{D501472A-2546-4561-B3F4-9B637D2B31B9}" destId="{530C66FF-1175-42DD-A390-E311DDB9F1AA}" srcOrd="0" destOrd="0" presId="urn:microsoft.com/office/officeart/2005/8/layout/hierarchy4"/>
    <dgm:cxn modelId="{D7520337-42D7-41C0-AAB1-4A85D2BF7108}" type="presParOf" srcId="{530C66FF-1175-42DD-A390-E311DDB9F1AA}" destId="{AC1CCDBD-D15F-4888-8E49-40CD745D17A8}" srcOrd="0" destOrd="0" presId="urn:microsoft.com/office/officeart/2005/8/layout/hierarchy4"/>
    <dgm:cxn modelId="{DBE54EB6-D9FE-47EF-B980-5F3B8611DE60}" type="presParOf" srcId="{530C66FF-1175-42DD-A390-E311DDB9F1AA}" destId="{F1680C5E-BDEC-4FA5-B732-B167D3A5339A}" srcOrd="1" destOrd="0" presId="urn:microsoft.com/office/officeart/2005/8/layout/hierarchy4"/>
    <dgm:cxn modelId="{5908AAE5-CE9B-4CA9-91A9-CD3E05FB9F6A}" type="presParOf" srcId="{530C66FF-1175-42DD-A390-E311DDB9F1AA}" destId="{43A8F09A-9905-4A83-A050-0D18D5CD4D5F}" srcOrd="2" destOrd="0" presId="urn:microsoft.com/office/officeart/2005/8/layout/hierarchy4"/>
    <dgm:cxn modelId="{54F1B64A-65F4-4817-B28A-A4F47B0331A2}" type="presParOf" srcId="{43A8F09A-9905-4A83-A050-0D18D5CD4D5F}" destId="{8E4E58DC-E569-4D05-BABD-12906E79D898}" srcOrd="0" destOrd="0" presId="urn:microsoft.com/office/officeart/2005/8/layout/hierarchy4"/>
    <dgm:cxn modelId="{58251827-3EC6-42D8-AEB2-C5955A27F503}" type="presParOf" srcId="{8E4E58DC-E569-4D05-BABD-12906E79D898}" destId="{44770AB6-3527-4836-881F-EBC49934F529}" srcOrd="0" destOrd="0" presId="urn:microsoft.com/office/officeart/2005/8/layout/hierarchy4"/>
    <dgm:cxn modelId="{B8578DCA-1530-4021-AB2E-84E3DA8BC360}" type="presParOf" srcId="{8E4E58DC-E569-4D05-BABD-12906E79D898}" destId="{9514E4BE-CFEA-4B35-B429-9FBD209AF25E}" srcOrd="1" destOrd="0" presId="urn:microsoft.com/office/officeart/2005/8/layout/hierarchy4"/>
    <dgm:cxn modelId="{BA85B833-9CF4-49F1-BEC4-A26023FD8E5F}" type="presParOf" srcId="{8E4E58DC-E569-4D05-BABD-12906E79D898}" destId="{0C765599-A3B8-4260-9C08-BB4E8DB22952}" srcOrd="2" destOrd="0" presId="urn:microsoft.com/office/officeart/2005/8/layout/hierarchy4"/>
    <dgm:cxn modelId="{520C820E-08D7-44DC-87BF-52B680EDD62B}" type="presParOf" srcId="{0C765599-A3B8-4260-9C08-BB4E8DB22952}" destId="{648DBCC5-C0D7-4F29-B51B-97152A1D913A}" srcOrd="0" destOrd="0" presId="urn:microsoft.com/office/officeart/2005/8/layout/hierarchy4"/>
    <dgm:cxn modelId="{825107F8-A885-4822-9C28-D2E4139D39B5}" type="presParOf" srcId="{648DBCC5-C0D7-4F29-B51B-97152A1D913A}" destId="{4BE03C60-051E-4BDA-8151-7A601E87559E}" srcOrd="0" destOrd="0" presId="urn:microsoft.com/office/officeart/2005/8/layout/hierarchy4"/>
    <dgm:cxn modelId="{C7CD31BB-3C20-4973-8FC3-BDA454FC47EE}" type="presParOf" srcId="{648DBCC5-C0D7-4F29-B51B-97152A1D913A}" destId="{EBDAFB8A-CAB9-481D-9753-DDDA90B68032}" srcOrd="1" destOrd="0" presId="urn:microsoft.com/office/officeart/2005/8/layout/hierarchy4"/>
    <dgm:cxn modelId="{817111A2-E5A2-4896-9567-4D9528A07FE2}" type="presParOf" srcId="{0C765599-A3B8-4260-9C08-BB4E8DB22952}" destId="{AA8F4FF1-6833-44D2-8A6C-7BB412DCF30C}" srcOrd="1" destOrd="0" presId="urn:microsoft.com/office/officeart/2005/8/layout/hierarchy4"/>
    <dgm:cxn modelId="{62A08832-8355-40C1-9B19-12B6D69B7E78}" type="presParOf" srcId="{0C765599-A3B8-4260-9C08-BB4E8DB22952}" destId="{D5021377-4757-4867-B3EC-4F370FCDFAB8}" srcOrd="2" destOrd="0" presId="urn:microsoft.com/office/officeart/2005/8/layout/hierarchy4"/>
    <dgm:cxn modelId="{28D19BC5-579D-42B5-B790-BF41E62209BB}" type="presParOf" srcId="{D5021377-4757-4867-B3EC-4F370FCDFAB8}" destId="{3074B164-F62B-412F-9B8D-FAFE26A7DCD9}" srcOrd="0" destOrd="0" presId="urn:microsoft.com/office/officeart/2005/8/layout/hierarchy4"/>
    <dgm:cxn modelId="{8F669AA3-818C-4EB8-BFAD-D142B3A33930}" type="presParOf" srcId="{D5021377-4757-4867-B3EC-4F370FCDFAB8}" destId="{8D919E22-40CA-4873-9FC9-A1F785869094}" srcOrd="1" destOrd="0" presId="urn:microsoft.com/office/officeart/2005/8/layout/hierarchy4"/>
    <dgm:cxn modelId="{13AFAA71-8ACB-463B-89EF-F68D8B621CCE}" type="presParOf" srcId="{43A8F09A-9905-4A83-A050-0D18D5CD4D5F}" destId="{D1A13DE6-92C4-4443-8935-3E44EF07321A}" srcOrd="1" destOrd="0" presId="urn:microsoft.com/office/officeart/2005/8/layout/hierarchy4"/>
    <dgm:cxn modelId="{4A0E947D-57D8-4C9C-9DA5-BF66493B8FEF}" type="presParOf" srcId="{43A8F09A-9905-4A83-A050-0D18D5CD4D5F}" destId="{694FC045-340E-445C-ABEF-1873F66753E8}" srcOrd="2" destOrd="0" presId="urn:microsoft.com/office/officeart/2005/8/layout/hierarchy4"/>
    <dgm:cxn modelId="{EEDADA74-40D1-46ED-AA19-EE17B46563E7}" type="presParOf" srcId="{694FC045-340E-445C-ABEF-1873F66753E8}" destId="{897BF79E-277F-4D5E-8C75-04C7E8D1A2C7}" srcOrd="0" destOrd="0" presId="urn:microsoft.com/office/officeart/2005/8/layout/hierarchy4"/>
    <dgm:cxn modelId="{D30F3CD9-3755-48F7-98EE-A7128C2E4500}" type="presParOf" srcId="{694FC045-340E-445C-ABEF-1873F66753E8}" destId="{F18B43AC-CFA0-4372-AB7C-AF089C4BAD4D}" srcOrd="1" destOrd="0" presId="urn:microsoft.com/office/officeart/2005/8/layout/hierarchy4"/>
    <dgm:cxn modelId="{5F3E0E5F-786C-4EBD-A61D-7D3852552617}" type="presParOf" srcId="{694FC045-340E-445C-ABEF-1873F66753E8}" destId="{721D33B9-95E4-471C-AA48-F8BFA5A8D2FF}" srcOrd="2" destOrd="0" presId="urn:microsoft.com/office/officeart/2005/8/layout/hierarchy4"/>
    <dgm:cxn modelId="{A7AE55F6-4D85-48FD-89C6-F3F90F370C62}" type="presParOf" srcId="{721D33B9-95E4-471C-AA48-F8BFA5A8D2FF}" destId="{2C0D59D8-22F6-46FD-A83D-119FC7314F8C}" srcOrd="0" destOrd="0" presId="urn:microsoft.com/office/officeart/2005/8/layout/hierarchy4"/>
    <dgm:cxn modelId="{14AD3B29-77C3-4042-B0C6-19EE6814CD0E}" type="presParOf" srcId="{2C0D59D8-22F6-46FD-A83D-119FC7314F8C}" destId="{12159FE7-914E-46CA-8A75-B602FA8BE2FD}" srcOrd="0" destOrd="0" presId="urn:microsoft.com/office/officeart/2005/8/layout/hierarchy4"/>
    <dgm:cxn modelId="{D72D3EB4-8B88-4035-A58B-D2647A7CF739}" type="presParOf" srcId="{2C0D59D8-22F6-46FD-A83D-119FC7314F8C}" destId="{58BDDBCC-9BD0-4089-B7BF-F652DE3EBC5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C02133-5BC5-4EA2-A391-1E10EA2555C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A9613A7-6C4E-46A1-8B79-5F9827601176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chemeClr val="bg1"/>
              </a:solidFill>
            </a:rPr>
            <a:t>設定替代率，拉近公教與一般勞工。</a:t>
          </a:r>
          <a:r>
            <a:rPr lang="zh-TW" altLang="en-US" sz="2000" b="1" dirty="0" smtClean="0">
              <a:solidFill>
                <a:schemeClr val="bg1"/>
              </a:solidFill>
              <a:latin typeface="新細明體"/>
              <a:ea typeface="新細明體"/>
            </a:rPr>
            <a:t>（少領、延後退、多繳</a:t>
          </a:r>
          <a:r>
            <a:rPr lang="zh-TW" altLang="en-US" sz="2000" b="1" dirty="0" smtClean="0">
              <a:solidFill>
                <a:schemeClr val="bg1"/>
              </a:solidFill>
              <a:latin typeface="標楷體"/>
              <a:ea typeface="標楷體"/>
            </a:rPr>
            <a:t>）</a:t>
          </a:r>
          <a:endParaRPr lang="zh-TW" altLang="en-US" sz="2000" dirty="0">
            <a:solidFill>
              <a:schemeClr val="bg1"/>
            </a:solidFill>
          </a:endParaRPr>
        </a:p>
      </dgm:t>
    </dgm:pt>
    <dgm:pt modelId="{FEC1C5C1-4779-4FB3-A0BB-7107C098F548}" type="parTrans" cxnId="{48454935-AC1D-4A91-9BB2-29775DC1E3C1}">
      <dgm:prSet/>
      <dgm:spPr/>
      <dgm:t>
        <a:bodyPr/>
        <a:lstStyle/>
        <a:p>
          <a:endParaRPr lang="zh-TW" altLang="en-US"/>
        </a:p>
      </dgm:t>
    </dgm:pt>
    <dgm:pt modelId="{CF1F7CCA-D06C-488F-BB9B-87B36681400E}" type="sibTrans" cxnId="{48454935-AC1D-4A91-9BB2-29775DC1E3C1}">
      <dgm:prSet/>
      <dgm:spPr/>
      <dgm:t>
        <a:bodyPr/>
        <a:lstStyle/>
        <a:p>
          <a:endParaRPr lang="zh-TW" altLang="en-US"/>
        </a:p>
      </dgm:t>
    </dgm:pt>
    <dgm:pt modelId="{9E42BEE2-BB52-4A3A-B3AD-811A955A4BBC}">
      <dgm:prSet phldrT="[文字]"/>
      <dgm:spPr/>
      <dgm:t>
        <a:bodyPr/>
        <a:lstStyle/>
        <a:p>
          <a:r>
            <a:rPr lang="zh-TW" b="1" dirty="0" smtClean="0">
              <a:solidFill>
                <a:schemeClr val="bg1"/>
              </a:solidFill>
            </a:rPr>
            <a:t>無論給付多寡，只要超過「替代率」者，一率只能領替代率金額。</a:t>
          </a:r>
          <a:r>
            <a:rPr lang="zh-TW" altLang="en-US" b="1" dirty="0" smtClean="0">
              <a:solidFill>
                <a:schemeClr val="bg1"/>
              </a:solidFill>
              <a:latin typeface="新細明體"/>
              <a:ea typeface="新細明體"/>
            </a:rPr>
            <a:t>（金額低，自動延退</a:t>
          </a:r>
          <a:r>
            <a:rPr lang="zh-TW" altLang="en-US" b="1" dirty="0" smtClean="0">
              <a:solidFill>
                <a:schemeClr val="bg1"/>
              </a:solidFill>
              <a:latin typeface="標楷體"/>
              <a:ea typeface="標楷體"/>
            </a:rPr>
            <a:t>）</a:t>
          </a:r>
          <a:endParaRPr lang="zh-TW" altLang="en-US" b="1" dirty="0">
            <a:solidFill>
              <a:schemeClr val="bg1"/>
            </a:solidFill>
          </a:endParaRPr>
        </a:p>
      </dgm:t>
    </dgm:pt>
    <dgm:pt modelId="{FCB9289A-BAC1-4E35-A7C6-CFDA5C5C90CD}" type="parTrans" cxnId="{212A423F-2609-4007-8821-BAFBA98BB36B}">
      <dgm:prSet/>
      <dgm:spPr/>
      <dgm:t>
        <a:bodyPr/>
        <a:lstStyle/>
        <a:p>
          <a:endParaRPr lang="zh-TW" altLang="en-US"/>
        </a:p>
      </dgm:t>
    </dgm:pt>
    <dgm:pt modelId="{5B0EB649-547D-4438-A65E-85E8617A478C}" type="sibTrans" cxnId="{212A423F-2609-4007-8821-BAFBA98BB36B}">
      <dgm:prSet/>
      <dgm:spPr/>
      <dgm:t>
        <a:bodyPr/>
        <a:lstStyle/>
        <a:p>
          <a:endParaRPr lang="zh-TW" altLang="en-US"/>
        </a:p>
      </dgm:t>
    </dgm:pt>
    <dgm:pt modelId="{C56C490E-647A-4DA2-AE7C-CD544D5F6FB9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bg1"/>
              </a:solidFill>
            </a:rPr>
            <a:t>最後本俸，改由五年平均本俸逐年調整至十五年平均本俸。</a:t>
          </a:r>
          <a:endParaRPr lang="zh-TW" altLang="en-US" sz="1600" b="1" dirty="0">
            <a:solidFill>
              <a:schemeClr val="bg1"/>
            </a:solidFill>
          </a:endParaRPr>
        </a:p>
      </dgm:t>
    </dgm:pt>
    <dgm:pt modelId="{F92C6DFA-C73F-4675-B03B-A173F724B0DA}" type="parTrans" cxnId="{C070DB82-8E18-4348-9B31-ECC9E3BB38E8}">
      <dgm:prSet/>
      <dgm:spPr/>
      <dgm:t>
        <a:bodyPr/>
        <a:lstStyle/>
        <a:p>
          <a:endParaRPr lang="zh-TW" altLang="en-US"/>
        </a:p>
      </dgm:t>
    </dgm:pt>
    <dgm:pt modelId="{2B97E642-6C18-475C-8DEE-DD450F11E48D}" type="sibTrans" cxnId="{C070DB82-8E18-4348-9B31-ECC9E3BB38E8}">
      <dgm:prSet/>
      <dgm:spPr/>
      <dgm:t>
        <a:bodyPr/>
        <a:lstStyle/>
        <a:p>
          <a:endParaRPr lang="zh-TW" altLang="en-US"/>
        </a:p>
      </dgm:t>
    </dgm:pt>
    <dgm:pt modelId="{52B1F368-E2F7-499A-B7C3-8F0C2FB8483D}">
      <dgm:prSet phldrT="[文字]" custT="1"/>
      <dgm:spPr/>
      <dgm:t>
        <a:bodyPr/>
        <a:lstStyle/>
        <a:p>
          <a:r>
            <a:rPr lang="zh-TW" altLang="en-US" sz="1600" b="1" dirty="0" smtClean="0">
              <a:solidFill>
                <a:schemeClr val="bg1"/>
              </a:solidFill>
            </a:rPr>
            <a:t>公保給付考慮改為年金化，並藉由「替代率」下降給付。</a:t>
          </a:r>
          <a:endParaRPr lang="zh-TW" altLang="en-US" sz="1600" b="1" dirty="0">
            <a:solidFill>
              <a:schemeClr val="bg1"/>
            </a:solidFill>
          </a:endParaRPr>
        </a:p>
      </dgm:t>
    </dgm:pt>
    <dgm:pt modelId="{137CEDDC-6AF2-4923-BA6E-94B5E188D1F2}" type="parTrans" cxnId="{DCF8F31E-EB38-45D9-83C9-B2D1F6232DDD}">
      <dgm:prSet/>
      <dgm:spPr/>
      <dgm:t>
        <a:bodyPr/>
        <a:lstStyle/>
        <a:p>
          <a:endParaRPr lang="zh-TW" altLang="en-US"/>
        </a:p>
      </dgm:t>
    </dgm:pt>
    <dgm:pt modelId="{0783E0F0-3588-46E4-8C42-6484A128AEB7}" type="sibTrans" cxnId="{DCF8F31E-EB38-45D9-83C9-B2D1F6232DDD}">
      <dgm:prSet/>
      <dgm:spPr/>
      <dgm:t>
        <a:bodyPr/>
        <a:lstStyle/>
        <a:p>
          <a:endParaRPr lang="zh-TW" altLang="en-US"/>
        </a:p>
      </dgm:t>
    </dgm:pt>
    <dgm:pt modelId="{1CF6D076-321B-4B21-9B21-16BDD0170908}">
      <dgm:prSet phldrT="[文字]"/>
      <dgm:spPr/>
      <dgm:t>
        <a:bodyPr/>
        <a:lstStyle/>
        <a:p>
          <a:r>
            <a:rPr lang="zh-TW" b="1" dirty="0" smtClean="0">
              <a:solidFill>
                <a:schemeClr val="bg1"/>
              </a:solidFill>
            </a:rPr>
            <a:t>增加提撥費率，</a:t>
          </a:r>
          <a:r>
            <a:rPr lang="zh-TW" altLang="en-US" b="1" dirty="0" smtClean="0">
              <a:solidFill>
                <a:schemeClr val="bg1"/>
              </a:solidFill>
            </a:rPr>
            <a:t>且基金不切割。</a:t>
          </a:r>
          <a:endParaRPr lang="zh-TW" altLang="en-US" b="1" dirty="0">
            <a:solidFill>
              <a:schemeClr val="bg1"/>
            </a:solidFill>
          </a:endParaRPr>
        </a:p>
      </dgm:t>
    </dgm:pt>
    <dgm:pt modelId="{D9EA1F93-8884-417E-9BB3-478886B7F1DF}" type="parTrans" cxnId="{489BBFA3-83AB-41A0-BBD4-1A4A179D7A95}">
      <dgm:prSet/>
      <dgm:spPr/>
      <dgm:t>
        <a:bodyPr/>
        <a:lstStyle/>
        <a:p>
          <a:endParaRPr lang="zh-TW" altLang="en-US"/>
        </a:p>
      </dgm:t>
    </dgm:pt>
    <dgm:pt modelId="{45D9AC22-8797-47C3-ADF3-D2CA13D8B2EF}" type="sibTrans" cxnId="{489BBFA3-83AB-41A0-BBD4-1A4A179D7A95}">
      <dgm:prSet/>
      <dgm:spPr/>
      <dgm:t>
        <a:bodyPr/>
        <a:lstStyle/>
        <a:p>
          <a:endParaRPr lang="zh-TW" altLang="en-US"/>
        </a:p>
      </dgm:t>
    </dgm:pt>
    <dgm:pt modelId="{94D93A3B-BDC9-4F3C-A1EC-874FF63A59BF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問題：掠奪公保給付，基金不能永續、一改再改。</a:t>
          </a:r>
          <a:endParaRPr lang="zh-TW" altLang="en-US" b="1" dirty="0">
            <a:solidFill>
              <a:srgbClr val="FF0000"/>
            </a:solidFill>
          </a:endParaRPr>
        </a:p>
      </dgm:t>
    </dgm:pt>
    <dgm:pt modelId="{4E5D1030-B32B-4818-B3E0-6917DCD8E1AB}" type="parTrans" cxnId="{59BCA3FF-3EBD-4FD4-A93D-DD175E62A2AD}">
      <dgm:prSet/>
      <dgm:spPr/>
      <dgm:t>
        <a:bodyPr/>
        <a:lstStyle/>
        <a:p>
          <a:endParaRPr lang="zh-TW" altLang="en-US"/>
        </a:p>
      </dgm:t>
    </dgm:pt>
    <dgm:pt modelId="{9CAC439F-C4E6-42B7-B8A2-6C27576EB6F7}" type="sibTrans" cxnId="{59BCA3FF-3EBD-4FD4-A93D-DD175E62A2AD}">
      <dgm:prSet/>
      <dgm:spPr/>
      <dgm:t>
        <a:bodyPr/>
        <a:lstStyle/>
        <a:p>
          <a:endParaRPr lang="zh-TW" altLang="en-US"/>
        </a:p>
      </dgm:t>
    </dgm:pt>
    <dgm:pt modelId="{7BD0B2AF-CB9A-4211-B64A-D7624FDD2B89}" type="pres">
      <dgm:prSet presAssocID="{8EC02133-5BC5-4EA2-A391-1E10EA2555C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D0DBF62-C441-4BBE-B59B-E481EB65B1D0}" type="pres">
      <dgm:prSet presAssocID="{0A9613A7-6C4E-46A1-8B79-5F9827601176}" presName="vertOne" presStyleCnt="0"/>
      <dgm:spPr/>
    </dgm:pt>
    <dgm:pt modelId="{858542BD-F9A9-4048-B03C-DCEEC76F3677}" type="pres">
      <dgm:prSet presAssocID="{0A9613A7-6C4E-46A1-8B79-5F9827601176}" presName="txOne" presStyleLbl="node0" presStyleIdx="0" presStyleCnt="1" custScaleY="682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F74E040-0626-44BF-9B81-FA3E02B41443}" type="pres">
      <dgm:prSet presAssocID="{0A9613A7-6C4E-46A1-8B79-5F9827601176}" presName="parTransOne" presStyleCnt="0"/>
      <dgm:spPr/>
    </dgm:pt>
    <dgm:pt modelId="{ED023F3D-7A27-44F8-8EC5-D72DF74D10DC}" type="pres">
      <dgm:prSet presAssocID="{0A9613A7-6C4E-46A1-8B79-5F9827601176}" presName="horzOne" presStyleCnt="0"/>
      <dgm:spPr/>
    </dgm:pt>
    <dgm:pt modelId="{AE16690D-5B91-48FB-9EBA-F0E725956A25}" type="pres">
      <dgm:prSet presAssocID="{9E42BEE2-BB52-4A3A-B3AD-811A955A4BBC}" presName="vertTwo" presStyleCnt="0"/>
      <dgm:spPr/>
    </dgm:pt>
    <dgm:pt modelId="{0FB45DF1-3B85-49E9-8B6E-C7D459CC482D}" type="pres">
      <dgm:prSet presAssocID="{9E42BEE2-BB52-4A3A-B3AD-811A955A4BB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EADC42-6F53-4A85-84CB-30130CC652C7}" type="pres">
      <dgm:prSet presAssocID="{9E42BEE2-BB52-4A3A-B3AD-811A955A4BBC}" presName="parTransTwo" presStyleCnt="0"/>
      <dgm:spPr/>
    </dgm:pt>
    <dgm:pt modelId="{9C268D72-A37F-47F9-9338-351CC024C97C}" type="pres">
      <dgm:prSet presAssocID="{9E42BEE2-BB52-4A3A-B3AD-811A955A4BBC}" presName="horzTwo" presStyleCnt="0"/>
      <dgm:spPr/>
    </dgm:pt>
    <dgm:pt modelId="{4A6D10D3-43FE-402A-B8F5-01DB31A6FB39}" type="pres">
      <dgm:prSet presAssocID="{C56C490E-647A-4DA2-AE7C-CD544D5F6FB9}" presName="vertThree" presStyleCnt="0"/>
      <dgm:spPr/>
    </dgm:pt>
    <dgm:pt modelId="{02A352AB-0E9E-4A45-AE81-2ED531161CA1}" type="pres">
      <dgm:prSet presAssocID="{C56C490E-647A-4DA2-AE7C-CD544D5F6FB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2A8C4CE-C7A2-412F-A4F3-6A9391911642}" type="pres">
      <dgm:prSet presAssocID="{C56C490E-647A-4DA2-AE7C-CD544D5F6FB9}" presName="horzThree" presStyleCnt="0"/>
      <dgm:spPr/>
    </dgm:pt>
    <dgm:pt modelId="{3D42E261-A7B9-4A07-AED6-AC4F5E7AF6F6}" type="pres">
      <dgm:prSet presAssocID="{2B97E642-6C18-475C-8DEE-DD450F11E48D}" presName="sibSpaceThree" presStyleCnt="0"/>
      <dgm:spPr/>
    </dgm:pt>
    <dgm:pt modelId="{0C5B5F35-B45A-449E-8332-2239E9ADB299}" type="pres">
      <dgm:prSet presAssocID="{52B1F368-E2F7-499A-B7C3-8F0C2FB8483D}" presName="vertThree" presStyleCnt="0"/>
      <dgm:spPr/>
    </dgm:pt>
    <dgm:pt modelId="{1E1F7C54-9A41-423A-AFC6-5DDFA1899D71}" type="pres">
      <dgm:prSet presAssocID="{52B1F368-E2F7-499A-B7C3-8F0C2FB8483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1B0510B-0346-42AB-A6A4-79231694F5E9}" type="pres">
      <dgm:prSet presAssocID="{52B1F368-E2F7-499A-B7C3-8F0C2FB8483D}" presName="horzThree" presStyleCnt="0"/>
      <dgm:spPr/>
    </dgm:pt>
    <dgm:pt modelId="{D4DC16BF-CEB7-4F9D-ADDB-96A0CD2A802C}" type="pres">
      <dgm:prSet presAssocID="{5B0EB649-547D-4438-A65E-85E8617A478C}" presName="sibSpaceTwo" presStyleCnt="0"/>
      <dgm:spPr/>
    </dgm:pt>
    <dgm:pt modelId="{8D363385-B2B3-4AEB-A9D4-BE8FE62AA6EF}" type="pres">
      <dgm:prSet presAssocID="{1CF6D076-321B-4B21-9B21-16BDD0170908}" presName="vertTwo" presStyleCnt="0"/>
      <dgm:spPr/>
    </dgm:pt>
    <dgm:pt modelId="{F283E756-384F-4A36-9B4D-783C1F2331B2}" type="pres">
      <dgm:prSet presAssocID="{1CF6D076-321B-4B21-9B21-16BDD0170908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0FE7616-6BF0-4B75-B289-4D72869EF912}" type="pres">
      <dgm:prSet presAssocID="{1CF6D076-321B-4B21-9B21-16BDD0170908}" presName="parTransTwo" presStyleCnt="0"/>
      <dgm:spPr/>
    </dgm:pt>
    <dgm:pt modelId="{04BAE5E0-3083-4BE6-BB33-ABD314C8D82D}" type="pres">
      <dgm:prSet presAssocID="{1CF6D076-321B-4B21-9B21-16BDD0170908}" presName="horzTwo" presStyleCnt="0"/>
      <dgm:spPr/>
    </dgm:pt>
    <dgm:pt modelId="{E9E70E31-5338-4D01-B867-36246A8A24AA}" type="pres">
      <dgm:prSet presAssocID="{94D93A3B-BDC9-4F3C-A1EC-874FF63A59BF}" presName="vertThree" presStyleCnt="0"/>
      <dgm:spPr/>
    </dgm:pt>
    <dgm:pt modelId="{47EE5C80-6FAF-4F61-84AE-90600E53E3B8}" type="pres">
      <dgm:prSet presAssocID="{94D93A3B-BDC9-4F3C-A1EC-874FF63A59B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ECB39A9-0BFF-4E5C-9547-017C0BB31CAB}" type="pres">
      <dgm:prSet presAssocID="{94D93A3B-BDC9-4F3C-A1EC-874FF63A59BF}" presName="horzThree" presStyleCnt="0"/>
      <dgm:spPr/>
    </dgm:pt>
  </dgm:ptLst>
  <dgm:cxnLst>
    <dgm:cxn modelId="{212A423F-2609-4007-8821-BAFBA98BB36B}" srcId="{0A9613A7-6C4E-46A1-8B79-5F9827601176}" destId="{9E42BEE2-BB52-4A3A-B3AD-811A955A4BBC}" srcOrd="0" destOrd="0" parTransId="{FCB9289A-BAC1-4E35-A7C6-CFDA5C5C90CD}" sibTransId="{5B0EB649-547D-4438-A65E-85E8617A478C}"/>
    <dgm:cxn modelId="{59BCA3FF-3EBD-4FD4-A93D-DD175E62A2AD}" srcId="{1CF6D076-321B-4B21-9B21-16BDD0170908}" destId="{94D93A3B-BDC9-4F3C-A1EC-874FF63A59BF}" srcOrd="0" destOrd="0" parTransId="{4E5D1030-B32B-4818-B3E0-6917DCD8E1AB}" sibTransId="{9CAC439F-C4E6-42B7-B8A2-6C27576EB6F7}"/>
    <dgm:cxn modelId="{1BD01AE1-21B4-4F4E-9900-7F43CDD6EDED}" type="presOf" srcId="{0A9613A7-6C4E-46A1-8B79-5F9827601176}" destId="{858542BD-F9A9-4048-B03C-DCEEC76F3677}" srcOrd="0" destOrd="0" presId="urn:microsoft.com/office/officeart/2005/8/layout/hierarchy4"/>
    <dgm:cxn modelId="{52D4EF04-1200-49EE-B334-CC5315902301}" type="presOf" srcId="{1CF6D076-321B-4B21-9B21-16BDD0170908}" destId="{F283E756-384F-4A36-9B4D-783C1F2331B2}" srcOrd="0" destOrd="0" presId="urn:microsoft.com/office/officeart/2005/8/layout/hierarchy4"/>
    <dgm:cxn modelId="{EF2AC5DF-48E4-47E4-A714-2B1CF115C3A6}" type="presOf" srcId="{94D93A3B-BDC9-4F3C-A1EC-874FF63A59BF}" destId="{47EE5C80-6FAF-4F61-84AE-90600E53E3B8}" srcOrd="0" destOrd="0" presId="urn:microsoft.com/office/officeart/2005/8/layout/hierarchy4"/>
    <dgm:cxn modelId="{DCF8F31E-EB38-45D9-83C9-B2D1F6232DDD}" srcId="{9E42BEE2-BB52-4A3A-B3AD-811A955A4BBC}" destId="{52B1F368-E2F7-499A-B7C3-8F0C2FB8483D}" srcOrd="1" destOrd="0" parTransId="{137CEDDC-6AF2-4923-BA6E-94B5E188D1F2}" sibTransId="{0783E0F0-3588-46E4-8C42-6484A128AEB7}"/>
    <dgm:cxn modelId="{C070DB82-8E18-4348-9B31-ECC9E3BB38E8}" srcId="{9E42BEE2-BB52-4A3A-B3AD-811A955A4BBC}" destId="{C56C490E-647A-4DA2-AE7C-CD544D5F6FB9}" srcOrd="0" destOrd="0" parTransId="{F92C6DFA-C73F-4675-B03B-A173F724B0DA}" sibTransId="{2B97E642-6C18-475C-8DEE-DD450F11E48D}"/>
    <dgm:cxn modelId="{6CA75A91-206E-423B-ABD7-9AADB7048B30}" type="presOf" srcId="{8EC02133-5BC5-4EA2-A391-1E10EA2555CF}" destId="{7BD0B2AF-CB9A-4211-B64A-D7624FDD2B89}" srcOrd="0" destOrd="0" presId="urn:microsoft.com/office/officeart/2005/8/layout/hierarchy4"/>
    <dgm:cxn modelId="{BEF306F5-F6AC-4344-BE65-773FEF92C021}" type="presOf" srcId="{9E42BEE2-BB52-4A3A-B3AD-811A955A4BBC}" destId="{0FB45DF1-3B85-49E9-8B6E-C7D459CC482D}" srcOrd="0" destOrd="0" presId="urn:microsoft.com/office/officeart/2005/8/layout/hierarchy4"/>
    <dgm:cxn modelId="{0593BEA5-6345-4544-A608-1B117182DE8D}" type="presOf" srcId="{52B1F368-E2F7-499A-B7C3-8F0C2FB8483D}" destId="{1E1F7C54-9A41-423A-AFC6-5DDFA1899D71}" srcOrd="0" destOrd="0" presId="urn:microsoft.com/office/officeart/2005/8/layout/hierarchy4"/>
    <dgm:cxn modelId="{48454935-AC1D-4A91-9BB2-29775DC1E3C1}" srcId="{8EC02133-5BC5-4EA2-A391-1E10EA2555CF}" destId="{0A9613A7-6C4E-46A1-8B79-5F9827601176}" srcOrd="0" destOrd="0" parTransId="{FEC1C5C1-4779-4FB3-A0BB-7107C098F548}" sibTransId="{CF1F7CCA-D06C-488F-BB9B-87B36681400E}"/>
    <dgm:cxn modelId="{9CA0BF7D-249E-4A1D-A875-CB86E17405F8}" type="presOf" srcId="{C56C490E-647A-4DA2-AE7C-CD544D5F6FB9}" destId="{02A352AB-0E9E-4A45-AE81-2ED531161CA1}" srcOrd="0" destOrd="0" presId="urn:microsoft.com/office/officeart/2005/8/layout/hierarchy4"/>
    <dgm:cxn modelId="{489BBFA3-83AB-41A0-BBD4-1A4A179D7A95}" srcId="{0A9613A7-6C4E-46A1-8B79-5F9827601176}" destId="{1CF6D076-321B-4B21-9B21-16BDD0170908}" srcOrd="1" destOrd="0" parTransId="{D9EA1F93-8884-417E-9BB3-478886B7F1DF}" sibTransId="{45D9AC22-8797-47C3-ADF3-D2CA13D8B2EF}"/>
    <dgm:cxn modelId="{8C659923-FEDB-4CD4-A300-03682B263146}" type="presParOf" srcId="{7BD0B2AF-CB9A-4211-B64A-D7624FDD2B89}" destId="{3D0DBF62-C441-4BBE-B59B-E481EB65B1D0}" srcOrd="0" destOrd="0" presId="urn:microsoft.com/office/officeart/2005/8/layout/hierarchy4"/>
    <dgm:cxn modelId="{5A2B852F-FE2C-4F89-8010-F6CA90EC344C}" type="presParOf" srcId="{3D0DBF62-C441-4BBE-B59B-E481EB65B1D0}" destId="{858542BD-F9A9-4048-B03C-DCEEC76F3677}" srcOrd="0" destOrd="0" presId="urn:microsoft.com/office/officeart/2005/8/layout/hierarchy4"/>
    <dgm:cxn modelId="{09A44F2A-BDD2-412B-8C86-0844DD15F01F}" type="presParOf" srcId="{3D0DBF62-C441-4BBE-B59B-E481EB65B1D0}" destId="{EF74E040-0626-44BF-9B81-FA3E02B41443}" srcOrd="1" destOrd="0" presId="urn:microsoft.com/office/officeart/2005/8/layout/hierarchy4"/>
    <dgm:cxn modelId="{D1CD51C5-39D0-44FF-AD92-A42135E6D6AB}" type="presParOf" srcId="{3D0DBF62-C441-4BBE-B59B-E481EB65B1D0}" destId="{ED023F3D-7A27-44F8-8EC5-D72DF74D10DC}" srcOrd="2" destOrd="0" presId="urn:microsoft.com/office/officeart/2005/8/layout/hierarchy4"/>
    <dgm:cxn modelId="{92EDBB82-AF41-4C1E-A93A-351C25179325}" type="presParOf" srcId="{ED023F3D-7A27-44F8-8EC5-D72DF74D10DC}" destId="{AE16690D-5B91-48FB-9EBA-F0E725956A25}" srcOrd="0" destOrd="0" presId="urn:microsoft.com/office/officeart/2005/8/layout/hierarchy4"/>
    <dgm:cxn modelId="{65A01501-EB4A-485E-8789-072B4A0208BD}" type="presParOf" srcId="{AE16690D-5B91-48FB-9EBA-F0E725956A25}" destId="{0FB45DF1-3B85-49E9-8B6E-C7D459CC482D}" srcOrd="0" destOrd="0" presId="urn:microsoft.com/office/officeart/2005/8/layout/hierarchy4"/>
    <dgm:cxn modelId="{11D94C7C-4109-4B7C-ADD5-1C57C6F64D52}" type="presParOf" srcId="{AE16690D-5B91-48FB-9EBA-F0E725956A25}" destId="{F5EADC42-6F53-4A85-84CB-30130CC652C7}" srcOrd="1" destOrd="0" presId="urn:microsoft.com/office/officeart/2005/8/layout/hierarchy4"/>
    <dgm:cxn modelId="{27415004-F451-415B-B305-A1891FEAC160}" type="presParOf" srcId="{AE16690D-5B91-48FB-9EBA-F0E725956A25}" destId="{9C268D72-A37F-47F9-9338-351CC024C97C}" srcOrd="2" destOrd="0" presId="urn:microsoft.com/office/officeart/2005/8/layout/hierarchy4"/>
    <dgm:cxn modelId="{1A5A1B23-3F41-4AE7-B6BF-CB8F9CBAEF8B}" type="presParOf" srcId="{9C268D72-A37F-47F9-9338-351CC024C97C}" destId="{4A6D10D3-43FE-402A-B8F5-01DB31A6FB39}" srcOrd="0" destOrd="0" presId="urn:microsoft.com/office/officeart/2005/8/layout/hierarchy4"/>
    <dgm:cxn modelId="{1E1DBFC0-2B47-4C59-9EDD-DCC2544BED79}" type="presParOf" srcId="{4A6D10D3-43FE-402A-B8F5-01DB31A6FB39}" destId="{02A352AB-0E9E-4A45-AE81-2ED531161CA1}" srcOrd="0" destOrd="0" presId="urn:microsoft.com/office/officeart/2005/8/layout/hierarchy4"/>
    <dgm:cxn modelId="{41022DC6-DD0E-45A8-AE1A-18C94CED592B}" type="presParOf" srcId="{4A6D10D3-43FE-402A-B8F5-01DB31A6FB39}" destId="{B2A8C4CE-C7A2-412F-A4F3-6A9391911642}" srcOrd="1" destOrd="0" presId="urn:microsoft.com/office/officeart/2005/8/layout/hierarchy4"/>
    <dgm:cxn modelId="{D8CAB836-FF41-48D9-A675-61C36051FA17}" type="presParOf" srcId="{9C268D72-A37F-47F9-9338-351CC024C97C}" destId="{3D42E261-A7B9-4A07-AED6-AC4F5E7AF6F6}" srcOrd="1" destOrd="0" presId="urn:microsoft.com/office/officeart/2005/8/layout/hierarchy4"/>
    <dgm:cxn modelId="{C83EDB68-31FF-4BAA-A79E-63EF830CCFDD}" type="presParOf" srcId="{9C268D72-A37F-47F9-9338-351CC024C97C}" destId="{0C5B5F35-B45A-449E-8332-2239E9ADB299}" srcOrd="2" destOrd="0" presId="urn:microsoft.com/office/officeart/2005/8/layout/hierarchy4"/>
    <dgm:cxn modelId="{43A44215-770C-4394-8702-BCED999AB2D4}" type="presParOf" srcId="{0C5B5F35-B45A-449E-8332-2239E9ADB299}" destId="{1E1F7C54-9A41-423A-AFC6-5DDFA1899D71}" srcOrd="0" destOrd="0" presId="urn:microsoft.com/office/officeart/2005/8/layout/hierarchy4"/>
    <dgm:cxn modelId="{B9519817-EDEB-4E4C-99B1-A2D67810BE0D}" type="presParOf" srcId="{0C5B5F35-B45A-449E-8332-2239E9ADB299}" destId="{01B0510B-0346-42AB-A6A4-79231694F5E9}" srcOrd="1" destOrd="0" presId="urn:microsoft.com/office/officeart/2005/8/layout/hierarchy4"/>
    <dgm:cxn modelId="{CBA84855-3899-485B-9F20-72390337AEAD}" type="presParOf" srcId="{ED023F3D-7A27-44F8-8EC5-D72DF74D10DC}" destId="{D4DC16BF-CEB7-4F9D-ADDB-96A0CD2A802C}" srcOrd="1" destOrd="0" presId="urn:microsoft.com/office/officeart/2005/8/layout/hierarchy4"/>
    <dgm:cxn modelId="{36855188-E6A2-455E-A144-D0923BAF1F3E}" type="presParOf" srcId="{ED023F3D-7A27-44F8-8EC5-D72DF74D10DC}" destId="{8D363385-B2B3-4AEB-A9D4-BE8FE62AA6EF}" srcOrd="2" destOrd="0" presId="urn:microsoft.com/office/officeart/2005/8/layout/hierarchy4"/>
    <dgm:cxn modelId="{064B6BD3-F059-4057-A93B-9A74AA1F0C04}" type="presParOf" srcId="{8D363385-B2B3-4AEB-A9D4-BE8FE62AA6EF}" destId="{F283E756-384F-4A36-9B4D-783C1F2331B2}" srcOrd="0" destOrd="0" presId="urn:microsoft.com/office/officeart/2005/8/layout/hierarchy4"/>
    <dgm:cxn modelId="{FFD1900C-38CA-4D2C-8852-2CF366841D8F}" type="presParOf" srcId="{8D363385-B2B3-4AEB-A9D4-BE8FE62AA6EF}" destId="{80FE7616-6BF0-4B75-B289-4D72869EF912}" srcOrd="1" destOrd="0" presId="urn:microsoft.com/office/officeart/2005/8/layout/hierarchy4"/>
    <dgm:cxn modelId="{57D7B3E2-E260-42C0-A711-4409E67041BF}" type="presParOf" srcId="{8D363385-B2B3-4AEB-A9D4-BE8FE62AA6EF}" destId="{04BAE5E0-3083-4BE6-BB33-ABD314C8D82D}" srcOrd="2" destOrd="0" presId="urn:microsoft.com/office/officeart/2005/8/layout/hierarchy4"/>
    <dgm:cxn modelId="{F81781F7-B8C0-4DD1-8AA5-83A7EF5313A7}" type="presParOf" srcId="{04BAE5E0-3083-4BE6-BB33-ABD314C8D82D}" destId="{E9E70E31-5338-4D01-B867-36246A8A24AA}" srcOrd="0" destOrd="0" presId="urn:microsoft.com/office/officeart/2005/8/layout/hierarchy4"/>
    <dgm:cxn modelId="{0D0109F3-38A4-4A1B-88D7-C7A2425AC845}" type="presParOf" srcId="{E9E70E31-5338-4D01-B867-36246A8A24AA}" destId="{47EE5C80-6FAF-4F61-84AE-90600E53E3B8}" srcOrd="0" destOrd="0" presId="urn:microsoft.com/office/officeart/2005/8/layout/hierarchy4"/>
    <dgm:cxn modelId="{2C949361-6FC2-4B5C-A1E4-2CF20E88CF14}" type="presParOf" srcId="{E9E70E31-5338-4D01-B867-36246A8A24AA}" destId="{CECB39A9-0BFF-4E5C-9547-017C0BB31C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CCDBD-D15F-4888-8E49-40CD745D17A8}">
      <dsp:nvSpPr>
        <dsp:cNvPr id="0" name=""/>
        <dsp:cNvSpPr/>
      </dsp:nvSpPr>
      <dsp:spPr>
        <a:xfrm>
          <a:off x="461" y="2891"/>
          <a:ext cx="4018949" cy="174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dirty="0" smtClean="0">
              <a:solidFill>
                <a:schemeClr val="bg1"/>
              </a:solidFill>
            </a:rPr>
            <a:t>針對基金財務問題，釐清權利義務。</a:t>
          </a:r>
          <a:endParaRPr lang="en-US" altLang="zh-TW" sz="1700" b="1" kern="1200" dirty="0" smtClean="0">
            <a:solidFill>
              <a:schemeClr val="bg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>
              <a:solidFill>
                <a:schemeClr val="bg1"/>
              </a:solidFill>
              <a:latin typeface="新細明體"/>
              <a:ea typeface="新細明體"/>
            </a:rPr>
            <a:t>（</a:t>
          </a:r>
          <a:r>
            <a:rPr lang="zh-TW" sz="1700" kern="1200" dirty="0" smtClean="0">
              <a:solidFill>
                <a:schemeClr val="bg1"/>
              </a:solidFill>
            </a:rPr>
            <a:t>與退撫基金無關之其他給付，除了優惠存款制度可逐步調降外，不應變動。</a:t>
          </a:r>
          <a:r>
            <a:rPr lang="zh-TW" altLang="en-US" sz="1700" kern="1200" dirty="0" smtClean="0">
              <a:solidFill>
                <a:schemeClr val="bg1"/>
              </a:solidFill>
              <a:latin typeface="標楷體"/>
              <a:ea typeface="標楷體"/>
            </a:rPr>
            <a:t>）</a:t>
          </a:r>
          <a:endParaRPr lang="zh-TW" altLang="en-US" sz="1700" kern="1200" dirty="0">
            <a:solidFill>
              <a:schemeClr val="bg1"/>
            </a:solidFill>
          </a:endParaRPr>
        </a:p>
      </dsp:txBody>
      <dsp:txXfrm>
        <a:off x="51519" y="53949"/>
        <a:ext cx="3916833" cy="1641124"/>
      </dsp:txXfrm>
    </dsp:sp>
    <dsp:sp modelId="{44770AB6-3527-4836-881F-EBC49934F529}">
      <dsp:nvSpPr>
        <dsp:cNvPr id="0" name=""/>
        <dsp:cNvSpPr/>
      </dsp:nvSpPr>
      <dsp:spPr>
        <a:xfrm>
          <a:off x="4384" y="1827471"/>
          <a:ext cx="2620177" cy="1145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dirty="0" smtClean="0">
              <a:solidFill>
                <a:schemeClr val="bg1"/>
              </a:solidFill>
            </a:rPr>
            <a:t>將政府</a:t>
          </a:r>
          <a:r>
            <a:rPr lang="en-US" sz="1700" b="1" kern="1200" dirty="0" smtClean="0">
              <a:solidFill>
                <a:schemeClr val="bg1"/>
              </a:solidFill>
            </a:rPr>
            <a:t>(</a:t>
          </a:r>
          <a:r>
            <a:rPr lang="zh-TW" sz="1700" b="1" kern="1200" dirty="0" smtClean="0">
              <a:solidFill>
                <a:schemeClr val="bg1"/>
              </a:solidFill>
            </a:rPr>
            <a:t>雇主</a:t>
          </a:r>
          <a:r>
            <a:rPr lang="en-US" sz="1700" b="1" kern="1200" dirty="0" smtClean="0">
              <a:solidFill>
                <a:schemeClr val="bg1"/>
              </a:solidFill>
            </a:rPr>
            <a:t>)</a:t>
          </a:r>
          <a:r>
            <a:rPr lang="zh-TW" sz="1700" b="1" kern="1200" dirty="0" smtClean="0">
              <a:solidFill>
                <a:schemeClr val="bg1"/>
              </a:solidFill>
            </a:rPr>
            <a:t>與公教</a:t>
          </a:r>
          <a:r>
            <a:rPr lang="en-US" sz="1700" b="1" kern="1200" dirty="0" smtClean="0">
              <a:solidFill>
                <a:schemeClr val="bg1"/>
              </a:solidFill>
            </a:rPr>
            <a:t>(</a:t>
          </a:r>
          <a:r>
            <a:rPr lang="zh-TW" sz="1700" b="1" kern="1200" dirty="0" smtClean="0">
              <a:solidFill>
                <a:schemeClr val="bg1"/>
              </a:solidFill>
            </a:rPr>
            <a:t>受雇者</a:t>
          </a:r>
          <a:r>
            <a:rPr lang="en-US" sz="1700" b="1" kern="1200" dirty="0" smtClean="0">
              <a:solidFill>
                <a:schemeClr val="bg1"/>
              </a:solidFill>
            </a:rPr>
            <a:t>)</a:t>
          </a:r>
          <a:r>
            <a:rPr lang="zh-TW" sz="1700" b="1" kern="1200" dirty="0" smtClean="0">
              <a:solidFill>
                <a:schemeClr val="bg1"/>
              </a:solidFill>
            </a:rPr>
            <a:t>的權利義務釐清</a:t>
          </a:r>
          <a:endParaRPr lang="zh-TW" altLang="en-US" sz="1700" b="1" kern="1200" dirty="0">
            <a:solidFill>
              <a:schemeClr val="bg1"/>
            </a:solidFill>
          </a:endParaRPr>
        </a:p>
      </dsp:txBody>
      <dsp:txXfrm>
        <a:off x="37940" y="1861027"/>
        <a:ext cx="2553065" cy="1078580"/>
      </dsp:txXfrm>
    </dsp:sp>
    <dsp:sp modelId="{4BE03C60-051E-4BDA-8151-7A601E87559E}">
      <dsp:nvSpPr>
        <dsp:cNvPr id="0" name=""/>
        <dsp:cNvSpPr/>
      </dsp:nvSpPr>
      <dsp:spPr>
        <a:xfrm>
          <a:off x="4384" y="3054503"/>
          <a:ext cx="1283142" cy="174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600" b="1" kern="1200" dirty="0" smtClean="0">
              <a:solidFill>
                <a:srgbClr val="FF0000"/>
              </a:solidFill>
            </a:rPr>
            <a:t>共同「補繳」</a:t>
          </a:r>
          <a:r>
            <a:rPr lang="zh-TW" altLang="en-US" sz="1600" b="1" kern="1200" dirty="0" smtClean="0">
              <a:solidFill>
                <a:schemeClr val="bg1"/>
              </a:solidFill>
            </a:rPr>
            <a:t>入基金，並由</a:t>
          </a:r>
          <a:r>
            <a:rPr lang="zh-TW" altLang="en-US" sz="1600" b="1" kern="1200" dirty="0" smtClean="0">
              <a:solidFill>
                <a:srgbClr val="FF0000"/>
              </a:solidFill>
            </a:rPr>
            <a:t>政府負最後支付責任</a:t>
          </a:r>
          <a:r>
            <a:rPr lang="zh-TW" altLang="en-US" sz="1600" b="1" kern="1200" dirty="0" smtClean="0">
              <a:solidFill>
                <a:schemeClr val="bg1"/>
              </a:solidFill>
            </a:rPr>
            <a:t>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kern="1200" dirty="0"/>
        </a:p>
      </dsp:txBody>
      <dsp:txXfrm>
        <a:off x="41966" y="3092085"/>
        <a:ext cx="1207978" cy="1668076"/>
      </dsp:txXfrm>
    </dsp:sp>
    <dsp:sp modelId="{3074B164-F62B-412F-9B8D-FAFE26A7DCD9}">
      <dsp:nvSpPr>
        <dsp:cNvPr id="0" name=""/>
        <dsp:cNvSpPr/>
      </dsp:nvSpPr>
      <dsp:spPr>
        <a:xfrm>
          <a:off x="1341418" y="3054503"/>
          <a:ext cx="1283142" cy="174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bg1"/>
              </a:solidFill>
            </a:rPr>
            <a:t>改革後，</a:t>
          </a:r>
          <a:r>
            <a:rPr lang="zh-TW" altLang="en-US" sz="1600" b="1" kern="1200" dirty="0" smtClean="0">
              <a:solidFill>
                <a:srgbClr val="FF0000"/>
              </a:solidFill>
            </a:rPr>
            <a:t>另立基金，</a:t>
          </a:r>
          <a:r>
            <a:rPr lang="zh-TW" altLang="en-US" sz="1600" b="1" kern="1200" dirty="0" smtClean="0">
              <a:solidFill>
                <a:schemeClr val="bg1"/>
              </a:solidFill>
            </a:rPr>
            <a:t>以免年輕世代承擔過去債務而白繳。</a:t>
          </a:r>
          <a:endParaRPr lang="zh-TW" altLang="en-US" sz="1600" b="1" kern="1200" dirty="0">
            <a:solidFill>
              <a:schemeClr val="bg1"/>
            </a:solidFill>
          </a:endParaRPr>
        </a:p>
      </dsp:txBody>
      <dsp:txXfrm>
        <a:off x="1379000" y="3092085"/>
        <a:ext cx="1207978" cy="1668076"/>
      </dsp:txXfrm>
    </dsp:sp>
    <dsp:sp modelId="{897BF79E-277F-4D5E-8C75-04C7E8D1A2C7}">
      <dsp:nvSpPr>
        <dsp:cNvPr id="0" name=""/>
        <dsp:cNvSpPr/>
      </dsp:nvSpPr>
      <dsp:spPr>
        <a:xfrm>
          <a:off x="2732345" y="1827471"/>
          <a:ext cx="1283142" cy="1169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b="1" kern="1200" dirty="0" smtClean="0">
              <a:solidFill>
                <a:schemeClr val="bg1"/>
              </a:solidFill>
            </a:rPr>
            <a:t>績效欠佳進行改善</a:t>
          </a:r>
          <a:endParaRPr lang="zh-TW" altLang="en-US" sz="1700" b="1" kern="1200" dirty="0">
            <a:solidFill>
              <a:schemeClr val="bg1"/>
            </a:solidFill>
          </a:endParaRPr>
        </a:p>
      </dsp:txBody>
      <dsp:txXfrm>
        <a:off x="2766601" y="1861727"/>
        <a:ext cx="1214630" cy="1101080"/>
      </dsp:txXfrm>
    </dsp:sp>
    <dsp:sp modelId="{12159FE7-914E-46CA-8A75-B602FA8BE2FD}">
      <dsp:nvSpPr>
        <dsp:cNvPr id="0" name=""/>
        <dsp:cNvSpPr/>
      </dsp:nvSpPr>
      <dsp:spPr>
        <a:xfrm>
          <a:off x="2732345" y="3078403"/>
          <a:ext cx="1283142" cy="174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rgbClr val="FF0000"/>
              </a:solidFill>
            </a:rPr>
            <a:t>改造基金管理</a:t>
          </a:r>
          <a:r>
            <a:rPr lang="en-US" sz="1800" b="1" kern="1200" dirty="0" smtClean="0">
              <a:solidFill>
                <a:schemeClr val="bg1"/>
              </a:solidFill>
            </a:rPr>
            <a:t>(</a:t>
          </a:r>
          <a:r>
            <a:rPr lang="zh-TW" sz="1800" b="1" kern="1200" dirty="0" smtClean="0">
              <a:solidFill>
                <a:schemeClr val="bg1"/>
              </a:solidFill>
            </a:rPr>
            <a:t>全教總五大手術</a:t>
          </a:r>
          <a:r>
            <a:rPr lang="en-US" sz="1800" b="1" kern="1200" dirty="0" smtClean="0">
              <a:solidFill>
                <a:schemeClr val="bg1"/>
              </a:solidFill>
            </a:rPr>
            <a:t>)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2769927" y="3115985"/>
        <a:ext cx="1207978" cy="1668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8542BD-F9A9-4048-B03C-DCEEC76F3677}">
      <dsp:nvSpPr>
        <dsp:cNvPr id="0" name=""/>
        <dsp:cNvSpPr/>
      </dsp:nvSpPr>
      <dsp:spPr>
        <a:xfrm>
          <a:off x="453" y="2758"/>
          <a:ext cx="3946957" cy="11673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chemeClr val="bg1"/>
              </a:solidFill>
            </a:rPr>
            <a:t>設定替代率，拉近公教與一般勞工。</a:t>
          </a:r>
          <a:r>
            <a:rPr lang="zh-TW" altLang="en-US" sz="2000" b="1" kern="1200" dirty="0" smtClean="0">
              <a:solidFill>
                <a:schemeClr val="bg1"/>
              </a:solidFill>
              <a:latin typeface="新細明體"/>
              <a:ea typeface="新細明體"/>
            </a:rPr>
            <a:t>（少領、延後退、多繳</a:t>
          </a:r>
          <a:r>
            <a:rPr lang="zh-TW" altLang="en-US" sz="2000" b="1" kern="1200" dirty="0" smtClean="0">
              <a:solidFill>
                <a:schemeClr val="bg1"/>
              </a:solidFill>
              <a:latin typeface="標楷體"/>
              <a:ea typeface="標楷體"/>
            </a:rPr>
            <a:t>）</a:t>
          </a:r>
          <a:endParaRPr lang="zh-TW" altLang="en-US" sz="2000" kern="1200" dirty="0">
            <a:solidFill>
              <a:schemeClr val="bg1"/>
            </a:solidFill>
          </a:endParaRPr>
        </a:p>
      </dsp:txBody>
      <dsp:txXfrm>
        <a:off x="34644" y="36949"/>
        <a:ext cx="3878575" cy="1098990"/>
      </dsp:txXfrm>
    </dsp:sp>
    <dsp:sp modelId="{0FB45DF1-3B85-49E9-8B6E-C7D459CC482D}">
      <dsp:nvSpPr>
        <dsp:cNvPr id="0" name=""/>
        <dsp:cNvSpPr/>
      </dsp:nvSpPr>
      <dsp:spPr>
        <a:xfrm>
          <a:off x="453" y="1249689"/>
          <a:ext cx="2578275" cy="171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chemeClr val="bg1"/>
              </a:solidFill>
            </a:rPr>
            <a:t>無論給付多寡，只要超過「替代率」者，一率只能領替代率金額。</a:t>
          </a:r>
          <a:r>
            <a:rPr lang="zh-TW" altLang="en-US" sz="1800" b="1" kern="1200" dirty="0" smtClean="0">
              <a:solidFill>
                <a:schemeClr val="bg1"/>
              </a:solidFill>
              <a:latin typeface="新細明體"/>
              <a:ea typeface="新細明體"/>
            </a:rPr>
            <a:t>（金額低，自動延退</a:t>
          </a:r>
          <a:r>
            <a:rPr lang="zh-TW" altLang="en-US" sz="1800" b="1" kern="1200" dirty="0" smtClean="0">
              <a:solidFill>
                <a:schemeClr val="bg1"/>
              </a:solidFill>
              <a:latin typeface="標楷體"/>
              <a:ea typeface="標楷體"/>
            </a:rPr>
            <a:t>）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50545" y="1299781"/>
        <a:ext cx="2478091" cy="1610076"/>
      </dsp:txXfrm>
    </dsp:sp>
    <dsp:sp modelId="{02A352AB-0E9E-4A45-AE81-2ED531161CA1}">
      <dsp:nvSpPr>
        <dsp:cNvPr id="0" name=""/>
        <dsp:cNvSpPr/>
      </dsp:nvSpPr>
      <dsp:spPr>
        <a:xfrm>
          <a:off x="453" y="3039508"/>
          <a:ext cx="1262622" cy="171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bg1"/>
              </a:solidFill>
            </a:rPr>
            <a:t>最後本俸，改由五年平均本俸逐年調整至十五年平均本俸。</a:t>
          </a:r>
          <a:endParaRPr lang="zh-TW" altLang="en-US" sz="1600" b="1" kern="1200" dirty="0">
            <a:solidFill>
              <a:schemeClr val="bg1"/>
            </a:solidFill>
          </a:endParaRPr>
        </a:p>
      </dsp:txBody>
      <dsp:txXfrm>
        <a:off x="37434" y="3076489"/>
        <a:ext cx="1188660" cy="1636298"/>
      </dsp:txXfrm>
    </dsp:sp>
    <dsp:sp modelId="{1E1F7C54-9A41-423A-AFC6-5DDFA1899D71}">
      <dsp:nvSpPr>
        <dsp:cNvPr id="0" name=""/>
        <dsp:cNvSpPr/>
      </dsp:nvSpPr>
      <dsp:spPr>
        <a:xfrm>
          <a:off x="1316105" y="3039508"/>
          <a:ext cx="1262622" cy="171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solidFill>
                <a:schemeClr val="bg1"/>
              </a:solidFill>
            </a:rPr>
            <a:t>公保給付考慮改為年金化，並藉由「替代率」下降給付。</a:t>
          </a:r>
          <a:endParaRPr lang="zh-TW" altLang="en-US" sz="1600" b="1" kern="1200" dirty="0">
            <a:solidFill>
              <a:schemeClr val="bg1"/>
            </a:solidFill>
          </a:endParaRPr>
        </a:p>
      </dsp:txBody>
      <dsp:txXfrm>
        <a:off x="1353086" y="3076489"/>
        <a:ext cx="1188660" cy="1636298"/>
      </dsp:txXfrm>
    </dsp:sp>
    <dsp:sp modelId="{F283E756-384F-4A36-9B4D-783C1F2331B2}">
      <dsp:nvSpPr>
        <dsp:cNvPr id="0" name=""/>
        <dsp:cNvSpPr/>
      </dsp:nvSpPr>
      <dsp:spPr>
        <a:xfrm>
          <a:off x="2684788" y="1249689"/>
          <a:ext cx="1262622" cy="171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b="1" kern="1200" dirty="0" smtClean="0">
              <a:solidFill>
                <a:schemeClr val="bg1"/>
              </a:solidFill>
            </a:rPr>
            <a:t>增加提撥費率，</a:t>
          </a:r>
          <a:r>
            <a:rPr lang="zh-TW" altLang="en-US" sz="1800" b="1" kern="1200" dirty="0" smtClean="0">
              <a:solidFill>
                <a:schemeClr val="bg1"/>
              </a:solidFill>
            </a:rPr>
            <a:t>且基金不切割。</a:t>
          </a:r>
          <a:endParaRPr lang="zh-TW" altLang="en-US" sz="1800" b="1" kern="1200" dirty="0">
            <a:solidFill>
              <a:schemeClr val="bg1"/>
            </a:solidFill>
          </a:endParaRPr>
        </a:p>
      </dsp:txBody>
      <dsp:txXfrm>
        <a:off x="2721769" y="1286670"/>
        <a:ext cx="1188660" cy="1636298"/>
      </dsp:txXfrm>
    </dsp:sp>
    <dsp:sp modelId="{47EE5C80-6FAF-4F61-84AE-90600E53E3B8}">
      <dsp:nvSpPr>
        <dsp:cNvPr id="0" name=""/>
        <dsp:cNvSpPr/>
      </dsp:nvSpPr>
      <dsp:spPr>
        <a:xfrm>
          <a:off x="2684788" y="3039508"/>
          <a:ext cx="1262622" cy="17102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>
              <a:solidFill>
                <a:srgbClr val="FF0000"/>
              </a:solidFill>
            </a:rPr>
            <a:t>問題：掠奪公保給付，基金不能永續、一改再改。</a:t>
          </a:r>
          <a:endParaRPr lang="zh-TW" altLang="en-US" sz="1500" b="1" kern="1200" dirty="0">
            <a:solidFill>
              <a:srgbClr val="FF0000"/>
            </a:solidFill>
          </a:endParaRPr>
        </a:p>
      </dsp:txBody>
      <dsp:txXfrm>
        <a:off x="2721769" y="3076489"/>
        <a:ext cx="1188660" cy="1636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BCAE1CF-D1A2-4437-917E-4F554235E2C7}" type="datetimeFigureOut">
              <a:rPr lang="zh-TW" altLang="en-US" smtClean="0"/>
              <a:t>2017/2/11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39BF8BC-DDE1-48ED-9C71-D308DE162B8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NhUk2ifVTE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基金要永續</a:t>
            </a:r>
            <a:r>
              <a:rPr lang="en-US" altLang="zh-TW" dirty="0" smtClean="0"/>
              <a:t>‧</a:t>
            </a:r>
            <a:r>
              <a:rPr lang="zh-TW" altLang="en-US" dirty="0" smtClean="0"/>
              <a:t>政府要負責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dirty="0" smtClean="0">
                <a:solidFill>
                  <a:srgbClr val="FFFF00"/>
                </a:solidFill>
              </a:rPr>
              <a:t>年金改革現況說明評析</a:t>
            </a:r>
            <a:endParaRPr lang="zh-TW" altLang="en-US" sz="5400" dirty="0">
              <a:solidFill>
                <a:srgbClr val="FFFF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93096"/>
            <a:ext cx="1142057" cy="53159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096"/>
            <a:ext cx="695250" cy="50405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640071" cy="5760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3096"/>
            <a:ext cx="576064" cy="52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b="1" dirty="0">
                <a:solidFill>
                  <a:srgbClr val="FFFF00"/>
                </a:solidFill>
              </a:rPr>
              <a:t>其他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46043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7924800" cy="1143000"/>
          </a:xfrm>
        </p:spPr>
        <p:txBody>
          <a:bodyPr/>
          <a:lstStyle/>
          <a:p>
            <a:pPr algn="ctr"/>
            <a:r>
              <a:rPr lang="zh-TW" altLang="en-US" sz="3600" b="1" dirty="0" smtClean="0">
                <a:solidFill>
                  <a:srgbClr val="FFFF00"/>
                </a:solidFill>
              </a:rPr>
              <a:t>全教總</a:t>
            </a:r>
            <a:r>
              <a:rPr lang="en-US" altLang="zh-TW" sz="3600" b="1" dirty="0" smtClean="0">
                <a:solidFill>
                  <a:srgbClr val="FFFF00"/>
                </a:solidFill>
              </a:rPr>
              <a:t>‧</a:t>
            </a:r>
            <a:r>
              <a:rPr lang="zh-TW" altLang="en-US" sz="3600" b="1" dirty="0" smtClean="0">
                <a:solidFill>
                  <a:srgbClr val="FFFF00"/>
                </a:solidFill>
              </a:rPr>
              <a:t>臺南市教育產業工會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一直為大家努力，需要你我共同支持。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3387466" cy="50851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2656"/>
            <a:ext cx="330977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 smtClean="0"/>
              <a:t>基金要永續</a:t>
            </a:r>
            <a:r>
              <a:rPr lang="en-US" altLang="zh-TW" sz="3600" b="1" dirty="0" smtClean="0"/>
              <a:t>‧</a:t>
            </a:r>
            <a:r>
              <a:rPr lang="zh-TW" altLang="en-US" sz="3600" b="1" dirty="0" smtClean="0"/>
              <a:t>政府要負責</a:t>
            </a:r>
            <a:endParaRPr lang="zh-TW" altLang="en-US" sz="3600" b="1" dirty="0"/>
          </a:p>
        </p:txBody>
      </p:sp>
      <p:pic>
        <p:nvPicPr>
          <p:cNvPr id="8" name="內容版面配置區 7">
            <a:hlinkClick r:id="rId2"/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3" y="1600200"/>
            <a:ext cx="7342014" cy="4114800"/>
          </a:xfrm>
        </p:spPr>
      </p:pic>
    </p:spTree>
    <p:extLst>
      <p:ext uri="{BB962C8B-B14F-4D97-AF65-F5344CB8AC3E}">
        <p14:creationId xmlns:p14="http://schemas.microsoft.com/office/powerpoint/2010/main" val="14370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180834924"/>
              </p:ext>
            </p:extLst>
          </p:nvPr>
        </p:nvGraphicFramePr>
        <p:xfrm>
          <a:off x="4788024" y="1700808"/>
          <a:ext cx="4019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內容版面配置區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25927400"/>
              </p:ext>
            </p:extLst>
          </p:nvPr>
        </p:nvGraphicFramePr>
        <p:xfrm>
          <a:off x="395536" y="1700808"/>
          <a:ext cx="39478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1560" y="16204"/>
            <a:ext cx="7924800" cy="1036532"/>
          </a:xfrm>
        </p:spPr>
        <p:txBody>
          <a:bodyPr/>
          <a:lstStyle/>
          <a:p>
            <a:pPr algn="ctr"/>
            <a:r>
              <a:rPr lang="zh-TW" altLang="en-US" sz="3600" b="1" dirty="0" smtClean="0"/>
              <a:t>一、整體改革邏輯</a:t>
            </a:r>
            <a:endParaRPr lang="zh-TW" altLang="en-US" sz="3600" b="1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3733800" cy="574675"/>
          </a:xfrm>
        </p:spPr>
        <p:txBody>
          <a:bodyPr>
            <a:noAutofit/>
          </a:bodyPr>
          <a:lstStyle/>
          <a:p>
            <a:pPr algn="ctr"/>
            <a:r>
              <a:rPr lang="zh-TW" altLang="en-US" sz="2000" dirty="0" smtClean="0"/>
              <a:t>政府官版草案</a:t>
            </a:r>
            <a:endParaRPr lang="zh-TW" altLang="en-US" sz="20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4788024" y="1052736"/>
            <a:ext cx="3733800" cy="574675"/>
          </a:xfrm>
        </p:spPr>
        <p:txBody>
          <a:bodyPr>
            <a:noAutofit/>
          </a:bodyPr>
          <a:lstStyle/>
          <a:p>
            <a:pPr algn="ctr"/>
            <a:r>
              <a:rPr lang="zh-TW" altLang="en-US" sz="2000" dirty="0" smtClean="0"/>
              <a:t>全教總</a:t>
            </a:r>
            <a:r>
              <a:rPr lang="en-US" altLang="zh-TW" sz="2000" dirty="0" smtClean="0"/>
              <a:t>‧</a:t>
            </a:r>
            <a:r>
              <a:rPr lang="zh-TW" altLang="en-US" sz="2000" dirty="0" smtClean="0"/>
              <a:t>臺南市教育產業工會</a:t>
            </a:r>
            <a:endParaRPr lang="zh-TW" altLang="en-US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3"/>
            <a:ext cx="9144000" cy="681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/>
              <a:t>二、現況說明評析</a:t>
            </a:r>
            <a:r>
              <a:rPr lang="zh-TW" altLang="en-US" sz="3600" dirty="0" smtClean="0">
                <a:latin typeface="新細明體"/>
                <a:ea typeface="新細明體"/>
              </a:rPr>
              <a:t>（</a:t>
            </a:r>
            <a:r>
              <a:rPr lang="zh-TW" altLang="zh-TW" sz="3600" b="1" dirty="0">
                <a:solidFill>
                  <a:srgbClr val="FFFF00"/>
                </a:solidFill>
              </a:rPr>
              <a:t>給付部分</a:t>
            </a:r>
            <a:r>
              <a:rPr lang="zh-TW" altLang="en-US" sz="3600" dirty="0" smtClean="0">
                <a:latin typeface="標楷體"/>
                <a:ea typeface="標楷體"/>
              </a:rPr>
              <a:t>）</a:t>
            </a:r>
            <a:endParaRPr lang="zh-TW" altLang="en-US" sz="3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8280920" cy="454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b="1" dirty="0">
                <a:solidFill>
                  <a:srgbClr val="FFFF00"/>
                </a:solidFill>
              </a:rPr>
              <a:t>請領資格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42493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b="1" dirty="0">
                <a:solidFill>
                  <a:srgbClr val="FFFF00"/>
                </a:solidFill>
              </a:rPr>
              <a:t>財源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5689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9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b="1" dirty="0">
                <a:solidFill>
                  <a:srgbClr val="FFFF00"/>
                </a:solidFill>
              </a:rPr>
              <a:t>基金管理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853244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3600" b="1" dirty="0">
                <a:solidFill>
                  <a:srgbClr val="FFFF00"/>
                </a:solidFill>
              </a:rPr>
              <a:t>制度轉銜</a:t>
            </a:r>
            <a:endParaRPr lang="zh-TW" altLang="en-US" sz="3600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388424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7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en-US" sz="3600" b="1" dirty="0" smtClean="0">
                <a:solidFill>
                  <a:srgbClr val="FFFF00"/>
                </a:solidFill>
              </a:rPr>
              <a:t>特殊對象</a:t>
            </a:r>
            <a:endParaRPr lang="zh-TW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460432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166</TotalTime>
  <Words>279</Words>
  <Application>Microsoft Office PowerPoint</Application>
  <PresentationFormat>如螢幕大小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地平線</vt:lpstr>
      <vt:lpstr>年金改革現況說明評析</vt:lpstr>
      <vt:lpstr>基金要永續‧政府要負責</vt:lpstr>
      <vt:lpstr>一、整體改革邏輯</vt:lpstr>
      <vt:lpstr>二、現況說明評析（給付部分）</vt:lpstr>
      <vt:lpstr>請領資格</vt:lpstr>
      <vt:lpstr>財源</vt:lpstr>
      <vt:lpstr>基金管理</vt:lpstr>
      <vt:lpstr>制度轉銜</vt:lpstr>
      <vt:lpstr> 特殊對象</vt:lpstr>
      <vt:lpstr>其他</vt:lpstr>
      <vt:lpstr>全教總‧臺南市教育產業工會 一直為大家努力，需要你我共同支持。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年金改革現況說明評析</dc:title>
  <dc:creator>User</dc:creator>
  <cp:lastModifiedBy>User</cp:lastModifiedBy>
  <cp:revision>16</cp:revision>
  <dcterms:created xsi:type="dcterms:W3CDTF">2017-02-11T01:26:04Z</dcterms:created>
  <dcterms:modified xsi:type="dcterms:W3CDTF">2017-02-11T04:19:02Z</dcterms:modified>
</cp:coreProperties>
</file>